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15.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handoutMasters/handoutMaster1.xml" ContentType="application/vnd.openxmlformats-officedocument.presentationml.handoutMaster+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Layouts/slideLayout3.xml" ContentType="application/vnd.openxmlformats-officedocument.presentationml.slideLayout+xml"/>
  <Override PartName="/ppt/slideLayouts/slideLayout16.xml" ContentType="application/vnd.openxmlformats-officedocument.presentationml.slideLayout+xml"/>
  <Default Extension="jpeg" ContentType="image/jpeg"/>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6"/>
  </p:notesMasterIdLst>
  <p:handoutMasterIdLst>
    <p:handoutMasterId r:id="rId27"/>
  </p:handoutMasterIdLst>
  <p:sldIdLst>
    <p:sldId id="257" r:id="rId2"/>
    <p:sldId id="278" r:id="rId3"/>
    <p:sldId id="259" r:id="rId4"/>
    <p:sldId id="258" r:id="rId5"/>
    <p:sldId id="260" r:id="rId6"/>
    <p:sldId id="261" r:id="rId7"/>
    <p:sldId id="262" r:id="rId8"/>
    <p:sldId id="263" r:id="rId9"/>
    <p:sldId id="264" r:id="rId10"/>
    <p:sldId id="265" r:id="rId11"/>
    <p:sldId id="266" r:id="rId12"/>
    <p:sldId id="267" r:id="rId13"/>
    <p:sldId id="268" r:id="rId14"/>
    <p:sldId id="269" r:id="rId15"/>
    <p:sldId id="275" r:id="rId16"/>
    <p:sldId id="276" r:id="rId17"/>
    <p:sldId id="270" r:id="rId18"/>
    <p:sldId id="271" r:id="rId19"/>
    <p:sldId id="272" r:id="rId20"/>
    <p:sldId id="273" r:id="rId21"/>
    <p:sldId id="274" r:id="rId22"/>
    <p:sldId id="277" r:id="rId23"/>
    <p:sldId id="279" r:id="rId24"/>
    <p:sldId id="280" r:id="rId25"/>
  </p:sldIdLst>
  <p:sldSz cx="9144000" cy="6858000" type="screen4x3"/>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6600"/>
    <a:srgbClr val="9900CC"/>
    <a:srgbClr val="FF3399"/>
    <a:srgbClr val="CCCC00"/>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p:scale>
          <a:sx n="100" d="100"/>
          <a:sy n="100" d="100"/>
        </p:scale>
        <p:origin x="-702" y="12"/>
      </p:cViewPr>
      <p:guideLst>
        <p:guide orient="horz" pos="2160"/>
        <p:guide pos="2880"/>
      </p:guideLst>
    </p:cSldViewPr>
  </p:slideViewPr>
  <p:notesTextViewPr>
    <p:cViewPr>
      <p:scale>
        <a:sx n="100" d="100"/>
        <a:sy n="100" d="100"/>
      </p:scale>
      <p:origin x="0" y="0"/>
    </p:cViewPr>
  </p:notesTextViewPr>
  <p:notesViewPr>
    <p:cSldViewPr>
      <p:cViewPr varScale="1">
        <p:scale>
          <a:sx n="66" d="100"/>
          <a:sy n="66" d="100"/>
        </p:scale>
        <p:origin x="-3300" y="-114"/>
      </p:cViewPr>
      <p:guideLst>
        <p:guide orient="horz" pos="2880"/>
        <p:guide pos="2160"/>
      </p:guideLst>
    </p:cSldViewPr>
  </p:notes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handoutMaster" Target="handoutMasters/handoutMaster1.xml"/><Relationship Id="rId3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e la date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ED2D5DD-B6E3-4D89-9B77-FE86388B9ADD}" type="datetimeFigureOut">
              <a:rPr lang="fr-FR" smtClean="0"/>
              <a:pPr/>
              <a:t>15/04/2014</a:t>
            </a:fld>
            <a:endParaRPr lang="fr-FR"/>
          </a:p>
        </p:txBody>
      </p:sp>
      <p:sp>
        <p:nvSpPr>
          <p:cNvPr id="4" name="Espace réservé du pied de page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6EB75F8-B704-4471-911B-E2A147E437A4}" type="slidenum">
              <a:rPr lang="fr-FR" smtClean="0"/>
              <a:pPr/>
              <a:t>‹N°›</a:t>
            </a:fld>
            <a:endParaRPr lang="fr-FR"/>
          </a:p>
        </p:txBody>
      </p:sp>
      <p:sp>
        <p:nvSpPr>
          <p:cNvPr id="6" name="Espace réservé de l'en-tête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fr-FR"/>
          </a:p>
        </p:txBody>
      </p:sp>
    </p:spTree>
    <p:extLst>
      <p:ext uri="{BB962C8B-B14F-4D97-AF65-F5344CB8AC3E}">
        <p14:creationId xmlns:p14="http://schemas.microsoft.com/office/powerpoint/2010/main" xmlns="" val="2547406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B088915-50B4-4378-ACCE-66B85D049CAD}" type="datetimeFigureOut">
              <a:rPr lang="fr-FR" smtClean="0"/>
              <a:pPr/>
              <a:t>15/04/2014</a:t>
            </a:fld>
            <a:endParaRPr lang="fr-FR"/>
          </a:p>
        </p:txBody>
      </p:sp>
      <p:sp>
        <p:nvSpPr>
          <p:cNvPr id="4" name="Espace réservé de l'image des diapositives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commentaires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6" name="Espace réservé du pied de page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A4F1DC7-2530-4743-BF3F-645D297B79F7}" type="slidenum">
              <a:rPr lang="fr-FR" smtClean="0"/>
              <a:pPr/>
              <a:t>‹N°›</a:t>
            </a:fld>
            <a:endParaRPr lang="fr-FR"/>
          </a:p>
        </p:txBody>
      </p:sp>
    </p:spTree>
    <p:extLst>
      <p:ext uri="{BB962C8B-B14F-4D97-AF65-F5344CB8AC3E}">
        <p14:creationId xmlns:p14="http://schemas.microsoft.com/office/powerpoint/2010/main" xmlns="" val="38412240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Master" Target="../slideMasters/slideMaster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 Id="rId9" Type="http://schemas.openxmlformats.org/officeDocument/2006/relationships/image" Target="../media/image22.png"/></Relationships>
</file>

<file path=ppt/slideLayouts/_rels/slideLayout23.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12" Type="http://schemas.openxmlformats.org/officeDocument/2006/relationships/image" Target="../media/image33.png"/><Relationship Id="rId2" Type="http://schemas.openxmlformats.org/officeDocument/2006/relationships/image" Target="../media/image23.png"/><Relationship Id="rId1" Type="http://schemas.openxmlformats.org/officeDocument/2006/relationships/slideMaster" Target="../slideMasters/slideMaster1.xml"/><Relationship Id="rId6" Type="http://schemas.openxmlformats.org/officeDocument/2006/relationships/image" Target="../media/image27.png"/><Relationship Id="rId11" Type="http://schemas.openxmlformats.org/officeDocument/2006/relationships/image" Target="../media/image32.png"/><Relationship Id="rId5" Type="http://schemas.openxmlformats.org/officeDocument/2006/relationships/image" Target="../media/image26.pn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pn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REMIERE PAGE">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re 1"/>
          <p:cNvSpPr>
            <a:spLocks noGrp="1"/>
          </p:cNvSpPr>
          <p:nvPr>
            <p:ph type="ctrTitle" hasCustomPrompt="1"/>
          </p:nvPr>
        </p:nvSpPr>
        <p:spPr>
          <a:xfrm>
            <a:off x="3491880" y="3429001"/>
            <a:ext cx="5254352" cy="288032"/>
          </a:xfrm>
        </p:spPr>
        <p:txBody>
          <a:bodyPr>
            <a:noAutofit/>
          </a:bodyPr>
          <a:lstStyle>
            <a:lvl1pPr algn="r">
              <a:defRPr sz="1600">
                <a:solidFill>
                  <a:schemeClr val="bg1"/>
                </a:solidFill>
                <a:latin typeface="Kozuka Gothic Pro H" pitchFamily="34" charset="-128"/>
                <a:ea typeface="Kozuka Gothic Pro H" pitchFamily="34" charset="-128"/>
              </a:defRPr>
            </a:lvl1pPr>
          </a:lstStyle>
          <a:p>
            <a:r>
              <a:rPr lang="fr-FR" dirty="0" smtClean="0"/>
              <a:t>NOM DU PROJET EN MAJUSCULE</a:t>
            </a:r>
            <a:endParaRPr lang="fr-FR" dirty="0"/>
          </a:p>
        </p:txBody>
      </p:sp>
      <p:sp>
        <p:nvSpPr>
          <p:cNvPr id="3" name="Sous-titre 2"/>
          <p:cNvSpPr>
            <a:spLocks noGrp="1"/>
          </p:cNvSpPr>
          <p:nvPr>
            <p:ph type="subTitle" idx="1" hasCustomPrompt="1"/>
          </p:nvPr>
        </p:nvSpPr>
        <p:spPr>
          <a:xfrm>
            <a:off x="5227387" y="3645024"/>
            <a:ext cx="3520480" cy="535779"/>
          </a:xfrm>
        </p:spPr>
        <p:txBody>
          <a:bodyPr>
            <a:normAutofit/>
          </a:bodyPr>
          <a:lstStyle>
            <a:lvl1pPr marL="0" indent="0" algn="r">
              <a:buNone/>
              <a:defRPr sz="1200" baseline="0">
                <a:solidFill>
                  <a:srgbClr val="FF6600"/>
                </a:solidFill>
                <a:latin typeface="Kozuka Gothic Pro L" pitchFamily="34" charset="-128"/>
                <a:ea typeface="Kozuka Gothic Pro L" pitchFamily="34" charset="-128"/>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dirty="0" smtClean="0"/>
              <a:t>Nom du type de document. Concept, </a:t>
            </a:r>
            <a:r>
              <a:rPr lang="fr-FR" dirty="0" err="1" smtClean="0"/>
              <a:t>Storyyboard</a:t>
            </a:r>
            <a:r>
              <a:rPr lang="fr-FR" dirty="0" smtClean="0"/>
              <a:t>, document de conception, etc.</a:t>
            </a:r>
            <a:endParaRPr lang="fr-FR" dirty="0"/>
          </a:p>
        </p:txBody>
      </p:sp>
      <p:sp>
        <p:nvSpPr>
          <p:cNvPr id="4" name="Espace réservé de la date 3"/>
          <p:cNvSpPr>
            <a:spLocks noGrp="1"/>
          </p:cNvSpPr>
          <p:nvPr>
            <p:ph type="dt" sz="half" idx="10"/>
          </p:nvPr>
        </p:nvSpPr>
        <p:spPr>
          <a:xfrm>
            <a:off x="6612464" y="4071987"/>
            <a:ext cx="2133600" cy="365125"/>
          </a:xfrm>
        </p:spPr>
        <p:txBody>
          <a:bodyPr/>
          <a:lstStyle>
            <a:lvl1pPr algn="r">
              <a:defRPr sz="1000">
                <a:solidFill>
                  <a:schemeClr val="bg1">
                    <a:lumMod val="50000"/>
                  </a:schemeClr>
                </a:solidFill>
                <a:latin typeface="Kozuka Gothic Pro L" pitchFamily="34" charset="-128"/>
                <a:ea typeface="Kozuka Gothic Pro L" pitchFamily="34" charset="-128"/>
              </a:defRPr>
            </a:lvl1pPr>
          </a:lstStyle>
          <a:p>
            <a:fld id="{23A56BF4-7BDF-4EAF-BB78-1E4AE18B5A0D}" type="datetime1">
              <a:rPr lang="fr-FR" smtClean="0"/>
              <a:pPr/>
              <a:t>15/04/2014</a:t>
            </a:fld>
            <a:endParaRPr lang="fr-FR" dirty="0"/>
          </a:p>
        </p:txBody>
      </p:sp>
      <p:sp>
        <p:nvSpPr>
          <p:cNvPr id="6" name="Espace réservé pour une image  5"/>
          <p:cNvSpPr>
            <a:spLocks noGrp="1"/>
          </p:cNvSpPr>
          <p:nvPr>
            <p:ph type="pic" sz="quarter" idx="11" hasCustomPrompt="1"/>
          </p:nvPr>
        </p:nvSpPr>
        <p:spPr>
          <a:xfrm>
            <a:off x="6732588" y="1844675"/>
            <a:ext cx="2016125" cy="1296988"/>
          </a:xfrm>
          <a:effectLst>
            <a:outerShdw blurRad="228600" dist="38100" dir="5400000" algn="t" rotWithShape="0">
              <a:prstClr val="black">
                <a:alpha val="40000"/>
              </a:prstClr>
            </a:outerShdw>
          </a:effectLst>
        </p:spPr>
        <p:txBody>
          <a:bodyPr>
            <a:normAutofit/>
          </a:bodyPr>
          <a:lstStyle>
            <a:lvl1pPr>
              <a:defRPr sz="2000" baseline="0">
                <a:solidFill>
                  <a:schemeClr val="bg1">
                    <a:lumMod val="50000"/>
                  </a:schemeClr>
                </a:solidFill>
              </a:defRPr>
            </a:lvl1pPr>
          </a:lstStyle>
          <a:p>
            <a:r>
              <a:rPr lang="fr-FR" dirty="0" smtClean="0"/>
              <a:t>Insérer ici le logo détouré en .</a:t>
            </a:r>
            <a:r>
              <a:rPr lang="fr-FR" dirty="0" err="1" smtClean="0"/>
              <a:t>png</a:t>
            </a:r>
            <a:endParaRPr lang="fr-FR"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BLANC_debase">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re 1"/>
          <p:cNvSpPr>
            <a:spLocks noGrp="1"/>
          </p:cNvSpPr>
          <p:nvPr>
            <p:ph type="title" hasCustomPrompt="1"/>
          </p:nvPr>
        </p:nvSpPr>
        <p:spPr/>
        <p:txBody>
          <a:bodyPr/>
          <a:lstStyle>
            <a:lvl1pPr>
              <a:defRPr>
                <a:solidFill>
                  <a:schemeClr val="tx1">
                    <a:lumMod val="85000"/>
                    <a:lumOff val="15000"/>
                  </a:schemeClr>
                </a:solidFill>
              </a:defRPr>
            </a:lvl1pPr>
          </a:lstStyle>
          <a:p>
            <a:r>
              <a:rPr lang="fr-FR" dirty="0" smtClean="0"/>
              <a:t>titre du </a:t>
            </a:r>
            <a:r>
              <a:rPr lang="fr-FR" dirty="0" err="1" smtClean="0"/>
              <a:t>slide</a:t>
            </a:r>
            <a:endParaRPr lang="fr-FR" dirty="0"/>
          </a:p>
        </p:txBody>
      </p:sp>
      <p:sp>
        <p:nvSpPr>
          <p:cNvPr id="3" name="Espace réservé du contenu 2"/>
          <p:cNvSpPr>
            <a:spLocks noGrp="1"/>
          </p:cNvSpPr>
          <p:nvPr>
            <p:ph idx="1" hasCustomPrompt="1"/>
          </p:nvPr>
        </p:nvSpPr>
        <p:spPr/>
        <p:txBody>
          <a:bodyPr/>
          <a:lstStyle>
            <a:lvl2pPr>
              <a:defRPr>
                <a:solidFill>
                  <a:schemeClr val="bg1">
                    <a:lumMod val="50000"/>
                  </a:schemeClr>
                </a:solidFill>
              </a:defRPr>
            </a:lvl2pPr>
          </a:lstStyle>
          <a:p>
            <a:pPr lvl="0"/>
            <a:r>
              <a:rPr lang="fr-FR" dirty="0" smtClean="0"/>
              <a:t>cliquez pour modifier les styles du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
        <p:nvSpPr>
          <p:cNvPr id="4" name="Espace réservé de la date 3"/>
          <p:cNvSpPr>
            <a:spLocks noGrp="1"/>
          </p:cNvSpPr>
          <p:nvPr>
            <p:ph type="dt" sz="half" idx="10"/>
          </p:nvPr>
        </p:nvSpPr>
        <p:spPr/>
        <p:txBody>
          <a:bodyPr/>
          <a:lstStyle/>
          <a:p>
            <a:fld id="{102501EB-CB1D-4676-84AB-AFB78933EC7B}" type="datetime1">
              <a:rPr lang="fr-FR" smtClean="0"/>
              <a:pPr/>
              <a:t>15/04/2014</a:t>
            </a:fld>
            <a:endParaRPr lang="fr-FR"/>
          </a:p>
        </p:txBody>
      </p:sp>
      <p:sp>
        <p:nvSpPr>
          <p:cNvPr id="5" name="Espace réservé du pied de page 4"/>
          <p:cNvSpPr>
            <a:spLocks noGrp="1"/>
          </p:cNvSpPr>
          <p:nvPr>
            <p:ph type="ftr" sz="quarter" idx="11"/>
          </p:nvPr>
        </p:nvSpPr>
        <p:spPr/>
        <p:txBody>
          <a:bodyPr/>
          <a:lstStyle/>
          <a:p>
            <a:r>
              <a:rPr lang="fr-FR" smtClean="0"/>
              <a:t>EESSISISISOISOIOIOFISDOIFOQSIDOQID</a:t>
            </a:r>
            <a:endParaRPr lang="fr-FR" dirty="0"/>
          </a:p>
        </p:txBody>
      </p:sp>
      <p:sp>
        <p:nvSpPr>
          <p:cNvPr id="6" name="Espace réservé du numéro de diapositive 5"/>
          <p:cNvSpPr>
            <a:spLocks noGrp="1"/>
          </p:cNvSpPr>
          <p:nvPr>
            <p:ph type="sldNum" sz="quarter" idx="12"/>
          </p:nvPr>
        </p:nvSpPr>
        <p:spPr/>
        <p:txBody>
          <a:bodyPr/>
          <a:lstStyle/>
          <a:p>
            <a:fld id="{3C58F5FD-E7BB-4E8A-AC08-B8E371E51E7F}" type="slidenum">
              <a:rPr lang="fr-FR" smtClean="0"/>
              <a:pPr/>
              <a:t>‹N°›</a:t>
            </a:fld>
            <a:endParaRPr lang="fr-F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LANC_aveconclusion">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re 1"/>
          <p:cNvSpPr>
            <a:spLocks noGrp="1"/>
          </p:cNvSpPr>
          <p:nvPr>
            <p:ph type="title" hasCustomPrompt="1"/>
          </p:nvPr>
        </p:nvSpPr>
        <p:spPr/>
        <p:txBody>
          <a:bodyPr/>
          <a:lstStyle>
            <a:lvl1pPr>
              <a:defRPr>
                <a:solidFill>
                  <a:schemeClr val="tx1">
                    <a:lumMod val="85000"/>
                    <a:lumOff val="15000"/>
                  </a:schemeClr>
                </a:solidFill>
              </a:defRPr>
            </a:lvl1pPr>
          </a:lstStyle>
          <a:p>
            <a:r>
              <a:rPr lang="fr-FR" dirty="0" smtClean="0"/>
              <a:t>titre du </a:t>
            </a:r>
            <a:r>
              <a:rPr lang="fr-FR" dirty="0" err="1" smtClean="0"/>
              <a:t>slide</a:t>
            </a:r>
            <a:endParaRPr lang="fr-FR" dirty="0"/>
          </a:p>
        </p:txBody>
      </p:sp>
      <p:sp>
        <p:nvSpPr>
          <p:cNvPr id="3" name="Espace réservé du contenu 2"/>
          <p:cNvSpPr>
            <a:spLocks noGrp="1"/>
          </p:cNvSpPr>
          <p:nvPr>
            <p:ph idx="1" hasCustomPrompt="1"/>
          </p:nvPr>
        </p:nvSpPr>
        <p:spPr>
          <a:xfrm>
            <a:off x="611560" y="1700809"/>
            <a:ext cx="8075240" cy="3024336"/>
          </a:xfrm>
        </p:spPr>
        <p:txBody>
          <a:bodyPr/>
          <a:lstStyle>
            <a:lvl2pPr>
              <a:defRPr>
                <a:solidFill>
                  <a:schemeClr val="bg1">
                    <a:lumMod val="50000"/>
                  </a:schemeClr>
                </a:solidFill>
              </a:defRPr>
            </a:lvl2pPr>
          </a:lstStyle>
          <a:p>
            <a:pPr lvl="0"/>
            <a:r>
              <a:rPr lang="fr-FR" dirty="0" smtClean="0"/>
              <a:t>cliquez pour modifier les styles du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
        <p:nvSpPr>
          <p:cNvPr id="4" name="Espace réservé de la date 3"/>
          <p:cNvSpPr>
            <a:spLocks noGrp="1"/>
          </p:cNvSpPr>
          <p:nvPr>
            <p:ph type="dt" sz="half" idx="10"/>
          </p:nvPr>
        </p:nvSpPr>
        <p:spPr/>
        <p:txBody>
          <a:bodyPr/>
          <a:lstStyle/>
          <a:p>
            <a:fld id="{102501EB-CB1D-4676-84AB-AFB78933EC7B}" type="datetime1">
              <a:rPr lang="fr-FR" smtClean="0"/>
              <a:pPr/>
              <a:t>15/04/2014</a:t>
            </a:fld>
            <a:endParaRPr lang="fr-FR"/>
          </a:p>
        </p:txBody>
      </p:sp>
      <p:sp>
        <p:nvSpPr>
          <p:cNvPr id="5" name="Espace réservé du pied de page 4"/>
          <p:cNvSpPr>
            <a:spLocks noGrp="1"/>
          </p:cNvSpPr>
          <p:nvPr>
            <p:ph type="ftr" sz="quarter" idx="11"/>
          </p:nvPr>
        </p:nvSpPr>
        <p:spPr/>
        <p:txBody>
          <a:bodyPr/>
          <a:lstStyle/>
          <a:p>
            <a:r>
              <a:rPr lang="fr-FR" smtClean="0"/>
              <a:t>EESSISISISOISOIOIOFISDOIFOQSIDOQID</a:t>
            </a:r>
            <a:endParaRPr lang="fr-FR" dirty="0"/>
          </a:p>
        </p:txBody>
      </p:sp>
      <p:sp>
        <p:nvSpPr>
          <p:cNvPr id="6" name="Espace réservé du numéro de diapositive 5"/>
          <p:cNvSpPr>
            <a:spLocks noGrp="1"/>
          </p:cNvSpPr>
          <p:nvPr>
            <p:ph type="sldNum" sz="quarter" idx="12"/>
          </p:nvPr>
        </p:nvSpPr>
        <p:spPr/>
        <p:txBody>
          <a:bodyPr/>
          <a:lstStyle/>
          <a:p>
            <a:fld id="{3C58F5FD-E7BB-4E8A-AC08-B8E371E51E7F}" type="slidenum">
              <a:rPr lang="fr-FR" smtClean="0"/>
              <a:pPr/>
              <a:t>‹N°›</a:t>
            </a:fld>
            <a:endParaRPr lang="fr-FR"/>
          </a:p>
        </p:txBody>
      </p:sp>
      <p:sp>
        <p:nvSpPr>
          <p:cNvPr id="8" name="Rectangle à coins arrondis 7"/>
          <p:cNvSpPr/>
          <p:nvPr userDrawn="1"/>
        </p:nvSpPr>
        <p:spPr>
          <a:xfrm>
            <a:off x="611560" y="4869160"/>
            <a:ext cx="8064896" cy="1512168"/>
          </a:xfrm>
          <a:prstGeom prst="roundRect">
            <a:avLst>
              <a:gd name="adj" fmla="val 6823"/>
            </a:avLst>
          </a:prstGeom>
          <a:solidFill>
            <a:schemeClr val="bg1">
              <a:lumMod val="50000"/>
              <a:alpha val="6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9" name="Image 8" descr="fleche.png"/>
          <p:cNvPicPr>
            <a:picLocks noChangeAspect="1"/>
          </p:cNvPicPr>
          <p:nvPr userDrawn="1"/>
        </p:nvPicPr>
        <p:blipFill>
          <a:blip r:embed="rId3" cstate="print"/>
          <a:stretch>
            <a:fillRect/>
          </a:stretch>
        </p:blipFill>
        <p:spPr>
          <a:xfrm>
            <a:off x="4258816" y="4685134"/>
            <a:ext cx="457200" cy="400050"/>
          </a:xfrm>
          <a:prstGeom prst="rect">
            <a:avLst/>
          </a:prstGeom>
        </p:spPr>
      </p:pic>
      <p:sp>
        <p:nvSpPr>
          <p:cNvPr id="11" name="Espace réservé du texte 10"/>
          <p:cNvSpPr>
            <a:spLocks noGrp="1"/>
          </p:cNvSpPr>
          <p:nvPr>
            <p:ph type="body" sz="quarter" idx="13" hasCustomPrompt="1"/>
          </p:nvPr>
        </p:nvSpPr>
        <p:spPr>
          <a:xfrm>
            <a:off x="971550" y="5084763"/>
            <a:ext cx="7345363" cy="1152525"/>
          </a:xfrm>
        </p:spPr>
        <p:txBody>
          <a:bodyPr>
            <a:normAutofit/>
          </a:bodyPr>
          <a:lstStyle>
            <a:lvl1pPr algn="ctr">
              <a:defRPr sz="1800">
                <a:solidFill>
                  <a:schemeClr val="bg1"/>
                </a:solidFill>
                <a:latin typeface="Kozuka Gothic Pro H" pitchFamily="34" charset="-128"/>
                <a:ea typeface="Kozuka Gothic Pro H" pitchFamily="34" charset="-128"/>
              </a:defRPr>
            </a:lvl1pPr>
          </a:lstStyle>
          <a:p>
            <a:pPr lvl="0"/>
            <a:r>
              <a:rPr lang="fr-FR" dirty="0" smtClean="0"/>
              <a:t>TEXTE DE CONCLUSION</a:t>
            </a:r>
            <a:endParaRPr lang="fr-FR"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ANC avec illusatration">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re 1"/>
          <p:cNvSpPr>
            <a:spLocks noGrp="1"/>
          </p:cNvSpPr>
          <p:nvPr>
            <p:ph type="title" hasCustomPrompt="1"/>
          </p:nvPr>
        </p:nvSpPr>
        <p:spPr/>
        <p:txBody>
          <a:bodyPr/>
          <a:lstStyle>
            <a:lvl1pPr>
              <a:defRPr>
                <a:solidFill>
                  <a:schemeClr val="tx1">
                    <a:lumMod val="85000"/>
                    <a:lumOff val="15000"/>
                  </a:schemeClr>
                </a:solidFill>
              </a:defRPr>
            </a:lvl1pPr>
          </a:lstStyle>
          <a:p>
            <a:r>
              <a:rPr lang="fr-FR" dirty="0" smtClean="0"/>
              <a:t>titre du </a:t>
            </a:r>
            <a:r>
              <a:rPr lang="fr-FR" dirty="0" err="1" smtClean="0"/>
              <a:t>slide</a:t>
            </a:r>
            <a:endParaRPr lang="fr-FR" dirty="0"/>
          </a:p>
        </p:txBody>
      </p:sp>
      <p:sp>
        <p:nvSpPr>
          <p:cNvPr id="3" name="Espace réservé du contenu 2"/>
          <p:cNvSpPr>
            <a:spLocks noGrp="1"/>
          </p:cNvSpPr>
          <p:nvPr>
            <p:ph idx="1" hasCustomPrompt="1"/>
          </p:nvPr>
        </p:nvSpPr>
        <p:spPr>
          <a:xfrm>
            <a:off x="611560" y="1700808"/>
            <a:ext cx="4176464" cy="4425355"/>
          </a:xfrm>
        </p:spPr>
        <p:txBody>
          <a:bodyPr/>
          <a:lstStyle>
            <a:lvl2pPr marL="177800" indent="-177800">
              <a:defRPr>
                <a:solidFill>
                  <a:schemeClr val="bg1">
                    <a:lumMod val="50000"/>
                  </a:schemeClr>
                </a:solidFill>
              </a:defRPr>
            </a:lvl2pPr>
            <a:lvl3pPr marL="808038" indent="-180975">
              <a:defRPr/>
            </a:lvl3pPr>
          </a:lstStyle>
          <a:p>
            <a:pPr lvl="0"/>
            <a:r>
              <a:rPr lang="fr-FR" dirty="0" smtClean="0"/>
              <a:t>cliquez pour modifier les styles du texte du masque</a:t>
            </a:r>
          </a:p>
          <a:p>
            <a:pPr lvl="1"/>
            <a:r>
              <a:rPr lang="fr-FR" dirty="0" smtClean="0"/>
              <a:t>deuxième niveau</a:t>
            </a:r>
          </a:p>
          <a:p>
            <a:pPr lvl="2"/>
            <a:r>
              <a:rPr lang="fr-FR" dirty="0" smtClean="0"/>
              <a:t>troisième niveau</a:t>
            </a:r>
          </a:p>
        </p:txBody>
      </p:sp>
      <p:sp>
        <p:nvSpPr>
          <p:cNvPr id="4" name="Espace réservé de la date 3"/>
          <p:cNvSpPr>
            <a:spLocks noGrp="1"/>
          </p:cNvSpPr>
          <p:nvPr>
            <p:ph type="dt" sz="half" idx="10"/>
          </p:nvPr>
        </p:nvSpPr>
        <p:spPr/>
        <p:txBody>
          <a:bodyPr/>
          <a:lstStyle/>
          <a:p>
            <a:fld id="{52F2AE76-70B1-4FFD-BE52-47709363AFEB}" type="datetime1">
              <a:rPr lang="fr-FR" smtClean="0"/>
              <a:pPr/>
              <a:t>15/04/2014</a:t>
            </a:fld>
            <a:endParaRPr lang="fr-FR"/>
          </a:p>
        </p:txBody>
      </p:sp>
      <p:sp>
        <p:nvSpPr>
          <p:cNvPr id="5" name="Espace réservé du pied de page 4"/>
          <p:cNvSpPr>
            <a:spLocks noGrp="1"/>
          </p:cNvSpPr>
          <p:nvPr>
            <p:ph type="ftr" sz="quarter" idx="11"/>
          </p:nvPr>
        </p:nvSpPr>
        <p:spPr/>
        <p:txBody>
          <a:bodyPr/>
          <a:lstStyle/>
          <a:p>
            <a:r>
              <a:rPr lang="fr-FR" smtClean="0"/>
              <a:t>EESSISISISOISOIOIOFISDOIFOQSIDOQID</a:t>
            </a:r>
            <a:endParaRPr lang="fr-FR" dirty="0"/>
          </a:p>
        </p:txBody>
      </p:sp>
      <p:sp>
        <p:nvSpPr>
          <p:cNvPr id="6" name="Espace réservé du numéro de diapositive 5"/>
          <p:cNvSpPr>
            <a:spLocks noGrp="1"/>
          </p:cNvSpPr>
          <p:nvPr>
            <p:ph type="sldNum" sz="quarter" idx="12"/>
          </p:nvPr>
        </p:nvSpPr>
        <p:spPr/>
        <p:txBody>
          <a:bodyPr/>
          <a:lstStyle/>
          <a:p>
            <a:fld id="{3C58F5FD-E7BB-4E8A-AC08-B8E371E51E7F}" type="slidenum">
              <a:rPr lang="fr-FR" smtClean="0"/>
              <a:pPr/>
              <a:t>‹N°›</a:t>
            </a:fld>
            <a:endParaRPr lang="fr-FR"/>
          </a:p>
        </p:txBody>
      </p:sp>
      <p:sp>
        <p:nvSpPr>
          <p:cNvPr id="8" name="Espace réservé pour une image  7"/>
          <p:cNvSpPr>
            <a:spLocks noGrp="1"/>
          </p:cNvSpPr>
          <p:nvPr>
            <p:ph type="pic" sz="quarter" idx="13"/>
          </p:nvPr>
        </p:nvSpPr>
        <p:spPr>
          <a:xfrm>
            <a:off x="4932363" y="1700213"/>
            <a:ext cx="3600450" cy="2736850"/>
          </a:xfrm>
          <a:effectLst>
            <a:outerShdw blurRad="228600" dist="88900" dir="5400000" algn="t" rotWithShape="0">
              <a:prstClr val="black">
                <a:alpha val="40000"/>
              </a:prstClr>
            </a:outerShdw>
          </a:effectLst>
        </p:spPr>
        <p:txBody>
          <a:bodyPr/>
          <a:lstStyle>
            <a:lvl1pPr>
              <a:defRPr>
                <a:solidFill>
                  <a:schemeClr val="tx1">
                    <a:lumMod val="75000"/>
                    <a:lumOff val="25000"/>
                  </a:schemeClr>
                </a:solidFill>
              </a:defRPr>
            </a:lvl1pPr>
          </a:lstStyle>
          <a:p>
            <a:endParaRPr lang="fr-FR"/>
          </a:p>
        </p:txBody>
      </p:sp>
      <p:sp>
        <p:nvSpPr>
          <p:cNvPr id="9" name="Espace réservé pour une image  7"/>
          <p:cNvSpPr>
            <a:spLocks noGrp="1"/>
          </p:cNvSpPr>
          <p:nvPr>
            <p:ph type="pic" sz="quarter" idx="14"/>
          </p:nvPr>
        </p:nvSpPr>
        <p:spPr>
          <a:xfrm>
            <a:off x="4932040" y="4509120"/>
            <a:ext cx="1800200" cy="1800200"/>
          </a:xfrm>
          <a:effectLst>
            <a:outerShdw blurRad="228600" dist="88900" dir="5400000" algn="t" rotWithShape="0">
              <a:prstClr val="black">
                <a:alpha val="40000"/>
              </a:prstClr>
            </a:outerShdw>
          </a:effectLst>
        </p:spPr>
        <p:txBody>
          <a:bodyPr/>
          <a:lstStyle>
            <a:lvl1pPr>
              <a:defRPr>
                <a:solidFill>
                  <a:schemeClr val="tx1">
                    <a:lumMod val="75000"/>
                    <a:lumOff val="25000"/>
                  </a:schemeClr>
                </a:solidFill>
              </a:defRPr>
            </a:lvl1pPr>
          </a:lstStyle>
          <a:p>
            <a:endParaRPr lang="fr-FR"/>
          </a:p>
        </p:txBody>
      </p:sp>
      <p:sp>
        <p:nvSpPr>
          <p:cNvPr id="10" name="Espace réservé pour une image  7"/>
          <p:cNvSpPr>
            <a:spLocks noGrp="1"/>
          </p:cNvSpPr>
          <p:nvPr>
            <p:ph type="pic" sz="quarter" idx="15"/>
          </p:nvPr>
        </p:nvSpPr>
        <p:spPr>
          <a:xfrm>
            <a:off x="6804248" y="4509120"/>
            <a:ext cx="1728192" cy="1800200"/>
          </a:xfrm>
          <a:effectLst>
            <a:outerShdw blurRad="228600" dist="88900" dir="5400000" algn="t" rotWithShape="0">
              <a:prstClr val="black">
                <a:alpha val="40000"/>
              </a:prstClr>
            </a:outerShdw>
          </a:effectLst>
        </p:spPr>
        <p:txBody>
          <a:bodyPr/>
          <a:lstStyle>
            <a:lvl1pPr>
              <a:defRPr>
                <a:solidFill>
                  <a:schemeClr val="tx1">
                    <a:lumMod val="75000"/>
                    <a:lumOff val="25000"/>
                  </a:schemeClr>
                </a:solidFill>
              </a:defRPr>
            </a:lvl1pPr>
          </a:lstStyle>
          <a:p>
            <a:endParaRPr lang="fr-F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EVIS">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3" name="Espace réservé du contenu 2"/>
          <p:cNvSpPr>
            <a:spLocks noGrp="1"/>
          </p:cNvSpPr>
          <p:nvPr>
            <p:ph idx="1" hasCustomPrompt="1"/>
          </p:nvPr>
        </p:nvSpPr>
        <p:spPr>
          <a:xfrm>
            <a:off x="611560" y="1196752"/>
            <a:ext cx="7848872" cy="3960440"/>
          </a:xfrm>
        </p:spPr>
        <p:txBody>
          <a:bodyPr/>
          <a:lstStyle>
            <a:lvl1pPr>
              <a:defRPr sz="2800"/>
            </a:lvl1pPr>
            <a:lvl2pPr marL="0" indent="0">
              <a:buNone/>
              <a:defRPr sz="2800" baseline="0">
                <a:solidFill>
                  <a:schemeClr val="bg1">
                    <a:lumMod val="50000"/>
                  </a:schemeClr>
                </a:solidFill>
              </a:defRPr>
            </a:lvl2pPr>
            <a:lvl3pPr marL="0" indent="0">
              <a:buNone/>
              <a:defRPr sz="2000"/>
            </a:lvl3pPr>
            <a:lvl4pPr marL="712788" indent="276225">
              <a:buClr>
                <a:srgbClr val="FF6600"/>
              </a:buClr>
              <a:buFont typeface="Wingdings" pitchFamily="2" charset="2"/>
              <a:buChar char="§"/>
              <a:defRPr sz="1600" baseline="0"/>
            </a:lvl4pPr>
            <a:lvl5pPr marL="350838" indent="184150">
              <a:defRPr/>
            </a:lvl5pPr>
          </a:lstStyle>
          <a:p>
            <a:pPr lvl="1"/>
            <a:r>
              <a:rPr lang="fr-FR" dirty="0" smtClean="0"/>
              <a:t>Titre de la mission/livrable : XXXX euros HT</a:t>
            </a:r>
          </a:p>
          <a:p>
            <a:pPr lvl="3"/>
            <a:endParaRPr lang="fr-FR" dirty="0" smtClean="0"/>
          </a:p>
          <a:p>
            <a:pPr lvl="3"/>
            <a:endParaRPr lang="fr-FR" dirty="0" smtClean="0"/>
          </a:p>
          <a:p>
            <a:pPr lvl="3"/>
            <a:r>
              <a:rPr lang="fr-FR" dirty="0" smtClean="0"/>
              <a:t>Description livrable 1</a:t>
            </a:r>
          </a:p>
        </p:txBody>
      </p:sp>
      <p:sp>
        <p:nvSpPr>
          <p:cNvPr id="4" name="Espace réservé de la date 3"/>
          <p:cNvSpPr>
            <a:spLocks noGrp="1"/>
          </p:cNvSpPr>
          <p:nvPr>
            <p:ph type="dt" sz="half" idx="10"/>
          </p:nvPr>
        </p:nvSpPr>
        <p:spPr/>
        <p:txBody>
          <a:bodyPr/>
          <a:lstStyle/>
          <a:p>
            <a:fld id="{102501EB-CB1D-4676-84AB-AFB78933EC7B}" type="datetime1">
              <a:rPr lang="fr-FR" smtClean="0"/>
              <a:pPr/>
              <a:t>15/04/2014</a:t>
            </a:fld>
            <a:endParaRPr lang="fr-FR"/>
          </a:p>
        </p:txBody>
      </p:sp>
      <p:sp>
        <p:nvSpPr>
          <p:cNvPr id="5" name="Espace réservé du pied de page 4"/>
          <p:cNvSpPr>
            <a:spLocks noGrp="1"/>
          </p:cNvSpPr>
          <p:nvPr>
            <p:ph type="ftr" sz="quarter" idx="11"/>
          </p:nvPr>
        </p:nvSpPr>
        <p:spPr/>
        <p:txBody>
          <a:bodyPr/>
          <a:lstStyle/>
          <a:p>
            <a:r>
              <a:rPr lang="fr-FR" smtClean="0"/>
              <a:t>EESSISISISOISOIOIOFISDOIFOQSIDOQID</a:t>
            </a:r>
            <a:endParaRPr lang="fr-FR" dirty="0"/>
          </a:p>
        </p:txBody>
      </p:sp>
      <p:sp>
        <p:nvSpPr>
          <p:cNvPr id="6" name="Espace réservé du numéro de diapositive 5"/>
          <p:cNvSpPr>
            <a:spLocks noGrp="1"/>
          </p:cNvSpPr>
          <p:nvPr>
            <p:ph type="sldNum" sz="quarter" idx="12"/>
          </p:nvPr>
        </p:nvSpPr>
        <p:spPr/>
        <p:txBody>
          <a:bodyPr/>
          <a:lstStyle/>
          <a:p>
            <a:fld id="{3C58F5FD-E7BB-4E8A-AC08-B8E371E51E7F}" type="slidenum">
              <a:rPr lang="fr-FR" smtClean="0"/>
              <a:pPr/>
              <a:t>‹N°›</a:t>
            </a:fld>
            <a:endParaRPr lang="fr-FR"/>
          </a:p>
        </p:txBody>
      </p:sp>
      <p:sp>
        <p:nvSpPr>
          <p:cNvPr id="14" name="ZoneTexte 13"/>
          <p:cNvSpPr txBox="1"/>
          <p:nvPr userDrawn="1"/>
        </p:nvSpPr>
        <p:spPr>
          <a:xfrm>
            <a:off x="623435" y="1547500"/>
            <a:ext cx="4968552" cy="369332"/>
          </a:xfrm>
          <a:prstGeom prst="rect">
            <a:avLst/>
          </a:prstGeom>
          <a:noFill/>
        </p:spPr>
        <p:txBody>
          <a:bodyPr wrap="square" rtlCol="0">
            <a:spAutoFit/>
          </a:bodyPr>
          <a:lstStyle/>
          <a:p>
            <a:r>
              <a:rPr lang="fr-FR" dirty="0" smtClean="0">
                <a:solidFill>
                  <a:schemeClr val="bg1">
                    <a:lumMod val="50000"/>
                  </a:schemeClr>
                </a:solidFill>
                <a:latin typeface="HelveticaNeueLT Pro 45 Lt" pitchFamily="34" charset="0"/>
              </a:rPr>
              <a:t>Ce devis comprend les livrables suivants :</a:t>
            </a:r>
            <a:endParaRPr lang="fr-FR" dirty="0">
              <a:solidFill>
                <a:schemeClr val="bg1">
                  <a:lumMod val="50000"/>
                </a:schemeClr>
              </a:solidFill>
              <a:latin typeface="HelveticaNeueLT Pro 45 Lt" pitchFamily="34" charset="0"/>
            </a:endParaRPr>
          </a:p>
        </p:txBody>
      </p:sp>
      <p:sp>
        <p:nvSpPr>
          <p:cNvPr id="16" name="Text Box 32"/>
          <p:cNvSpPr txBox="1">
            <a:spLocks noChangeArrowheads="1"/>
          </p:cNvSpPr>
          <p:nvPr userDrawn="1"/>
        </p:nvSpPr>
        <p:spPr bwMode="auto">
          <a:xfrm>
            <a:off x="5655484" y="3778407"/>
            <a:ext cx="2708275" cy="684803"/>
          </a:xfrm>
          <a:prstGeom prst="rect">
            <a:avLst/>
          </a:prstGeom>
          <a:noFill/>
          <a:ln w="9525">
            <a:noFill/>
            <a:miter lim="800000"/>
            <a:headEnd/>
            <a:tailEnd/>
          </a:ln>
        </p:spPr>
        <p:txBody>
          <a:bodyPr>
            <a:spAutoFit/>
          </a:bodyPr>
          <a:lstStyle/>
          <a:p>
            <a:pPr eaLnBrk="0" hangingPunct="0">
              <a:spcBef>
                <a:spcPct val="50000"/>
              </a:spcBef>
            </a:pPr>
            <a:r>
              <a:rPr lang="fr-FR" sz="1000" dirty="0">
                <a:solidFill>
                  <a:schemeClr val="tx1">
                    <a:lumMod val="65000"/>
                    <a:lumOff val="35000"/>
                  </a:schemeClr>
                </a:solidFill>
                <a:latin typeface="HelveticaNeueLT Pro 85 Hv" pitchFamily="34" charset="0"/>
                <a:cs typeface="Arial" charset="0"/>
              </a:rPr>
              <a:t>Bon pour accord, fait à </a:t>
            </a:r>
            <a:r>
              <a:rPr lang="fr-FR" sz="1000" dirty="0" smtClean="0">
                <a:solidFill>
                  <a:schemeClr val="tx1">
                    <a:lumMod val="65000"/>
                    <a:lumOff val="35000"/>
                  </a:schemeClr>
                </a:solidFill>
                <a:latin typeface="HelveticaNeueLT Pro 85 Hv" pitchFamily="34" charset="0"/>
                <a:cs typeface="Arial" charset="0"/>
              </a:rPr>
              <a:t>……………………</a:t>
            </a:r>
            <a:endParaRPr lang="fr-FR" sz="1000" dirty="0">
              <a:solidFill>
                <a:schemeClr val="tx1">
                  <a:lumMod val="65000"/>
                  <a:lumOff val="35000"/>
                </a:schemeClr>
              </a:solidFill>
              <a:latin typeface="HelveticaNeueLT Pro 85 Hv" pitchFamily="34" charset="0"/>
              <a:cs typeface="Arial" charset="0"/>
            </a:endParaRPr>
          </a:p>
          <a:p>
            <a:pPr eaLnBrk="0" hangingPunct="0">
              <a:spcBef>
                <a:spcPct val="50000"/>
              </a:spcBef>
            </a:pPr>
            <a:r>
              <a:rPr lang="fr-FR" sz="1000" dirty="0" smtClean="0">
                <a:solidFill>
                  <a:schemeClr val="tx1">
                    <a:lumMod val="65000"/>
                    <a:lumOff val="35000"/>
                  </a:schemeClr>
                </a:solidFill>
                <a:latin typeface="HelveticaNeueLT Pro 85 Hv" pitchFamily="34" charset="0"/>
                <a:cs typeface="Arial" charset="0"/>
              </a:rPr>
              <a:t>Le  ……………………………………………...</a:t>
            </a:r>
            <a:endParaRPr lang="fr-FR" sz="1000" dirty="0">
              <a:solidFill>
                <a:schemeClr val="tx1">
                  <a:lumMod val="65000"/>
                  <a:lumOff val="35000"/>
                </a:schemeClr>
              </a:solidFill>
              <a:latin typeface="HelveticaNeueLT Pro 85 Hv" pitchFamily="34" charset="0"/>
              <a:cs typeface="Arial" charset="0"/>
            </a:endParaRPr>
          </a:p>
          <a:p>
            <a:pPr eaLnBrk="0" hangingPunct="0">
              <a:spcBef>
                <a:spcPct val="50000"/>
              </a:spcBef>
            </a:pPr>
            <a:r>
              <a:rPr lang="fr-FR" sz="900" i="0" dirty="0">
                <a:solidFill>
                  <a:schemeClr val="tx1">
                    <a:lumMod val="65000"/>
                    <a:lumOff val="35000"/>
                  </a:schemeClr>
                </a:solidFill>
                <a:latin typeface="HelveticaNeueLT Pro 45 Lt" pitchFamily="34" charset="0"/>
                <a:cs typeface="Arial" charset="0"/>
              </a:rPr>
              <a:t>Conditions générales de ventes en fin de document</a:t>
            </a:r>
          </a:p>
        </p:txBody>
      </p:sp>
      <p:sp>
        <p:nvSpPr>
          <p:cNvPr id="18" name="Text Box 32"/>
          <p:cNvSpPr txBox="1">
            <a:spLocks noChangeArrowheads="1"/>
          </p:cNvSpPr>
          <p:nvPr userDrawn="1"/>
        </p:nvSpPr>
        <p:spPr bwMode="auto">
          <a:xfrm>
            <a:off x="539552" y="5301208"/>
            <a:ext cx="8064896" cy="1423467"/>
          </a:xfrm>
          <a:prstGeom prst="rect">
            <a:avLst/>
          </a:prstGeom>
          <a:noFill/>
          <a:ln w="9525">
            <a:noFill/>
            <a:miter lim="800000"/>
            <a:headEnd/>
            <a:tailEnd/>
          </a:ln>
        </p:spPr>
        <p:txBody>
          <a:bodyPr wrap="square">
            <a:spAutoFit/>
          </a:bodyPr>
          <a:lstStyle/>
          <a:p>
            <a:pPr rtl="0" eaLnBrk="1" fontAlgn="b" latinLnBrk="0" hangingPunct="1"/>
            <a:r>
              <a:rPr lang="fr-FR" sz="900" b="0" i="0" u="none" strike="noStrike" kern="1200" dirty="0" smtClean="0">
                <a:solidFill>
                  <a:schemeClr val="tx1"/>
                </a:solidFill>
                <a:latin typeface="HelveticaNeueLT Pro 45 Lt" pitchFamily="34" charset="0"/>
                <a:ea typeface="+mn-ea"/>
                <a:cs typeface="+mn-cs"/>
              </a:rPr>
              <a:t>Conditions de paiement</a:t>
            </a:r>
          </a:p>
          <a:p>
            <a:pPr rtl="0" eaLnBrk="1" fontAlgn="b" latinLnBrk="0" hangingPunct="1"/>
            <a:r>
              <a:rPr lang="fr-FR" sz="900" b="0" i="0" u="none" strike="noStrike" kern="1200" dirty="0" smtClean="0">
                <a:solidFill>
                  <a:schemeClr val="tx1"/>
                </a:solidFill>
                <a:latin typeface="HelveticaNeueLT Pro 45 Lt" pitchFamily="34" charset="0"/>
                <a:ea typeface="+mn-ea"/>
                <a:cs typeface="+mn-cs"/>
              </a:rPr>
              <a:t>Chèque bancaire au nom de " PEOLEO SAS " portant le numéro de la facture concernée</a:t>
            </a:r>
          </a:p>
          <a:p>
            <a:pPr rtl="0" eaLnBrk="1" fontAlgn="b" latinLnBrk="0" hangingPunct="1"/>
            <a:r>
              <a:rPr lang="fr-FR" sz="900" b="0" i="0" u="none" strike="noStrike" kern="1200" dirty="0" smtClean="0">
                <a:solidFill>
                  <a:schemeClr val="tx1"/>
                </a:solidFill>
                <a:latin typeface="HelveticaNeueLT Pro 45 Lt" pitchFamily="34" charset="0"/>
                <a:ea typeface="+mn-ea"/>
                <a:cs typeface="+mn-cs"/>
              </a:rPr>
              <a:t> Virement bancaire au profit du compte 30056 00150 01502009493 78 HSBC LILLE</a:t>
            </a:r>
          </a:p>
          <a:p>
            <a:pPr rtl="0" eaLnBrk="1" fontAlgn="b" latinLnBrk="0" hangingPunct="1"/>
            <a:r>
              <a:rPr lang="fr-FR" sz="900" b="0" i="0" u="none" strike="noStrike" kern="1200" dirty="0" smtClean="0">
                <a:solidFill>
                  <a:schemeClr val="tx1"/>
                </a:solidFill>
                <a:latin typeface="HelveticaNeueLT Pro 45 Lt" pitchFamily="34" charset="0"/>
                <a:ea typeface="+mn-ea"/>
                <a:cs typeface="+mn-cs"/>
              </a:rPr>
              <a:t>Art 53 de la loi n°2001-420 JO 16/05/2001 Taux de pénalités exigibles en cas de non respect des conditions de paiement égal à 1,5 fois le taux d'intérêt légal</a:t>
            </a:r>
          </a:p>
          <a:p>
            <a:pPr eaLnBrk="0" hangingPunct="0">
              <a:spcBef>
                <a:spcPct val="50000"/>
              </a:spcBef>
              <a:defRPr/>
            </a:pPr>
            <a:endParaRPr lang="fr-FR" sz="800" b="0" dirty="0" smtClean="0">
              <a:solidFill>
                <a:schemeClr val="tx1">
                  <a:lumMod val="65000"/>
                  <a:lumOff val="35000"/>
                </a:schemeClr>
              </a:solidFill>
              <a:latin typeface="HelveticaNeueLT Pro 45 Lt" pitchFamily="34" charset="0"/>
              <a:cs typeface="Arial" pitchFamily="34" charset="0"/>
            </a:endParaRPr>
          </a:p>
          <a:p>
            <a:pPr eaLnBrk="0" hangingPunct="0">
              <a:spcBef>
                <a:spcPct val="50000"/>
              </a:spcBef>
              <a:defRPr/>
            </a:pPr>
            <a:r>
              <a:rPr lang="fr-FR" sz="800" b="0" dirty="0" smtClean="0">
                <a:solidFill>
                  <a:schemeClr val="tx1">
                    <a:lumMod val="65000"/>
                    <a:lumOff val="35000"/>
                  </a:schemeClr>
                </a:solidFill>
                <a:latin typeface="HelveticaNeueLT Pro 45 Lt" pitchFamily="34" charset="0"/>
                <a:cs typeface="Arial" pitchFamily="34" charset="0"/>
              </a:rPr>
              <a:t>TVA </a:t>
            </a:r>
            <a:r>
              <a:rPr lang="fr-FR" sz="800" b="0" dirty="0">
                <a:solidFill>
                  <a:schemeClr val="tx1">
                    <a:lumMod val="65000"/>
                    <a:lumOff val="35000"/>
                  </a:schemeClr>
                </a:solidFill>
                <a:latin typeface="HelveticaNeueLT Pro 45 Lt" pitchFamily="34" charset="0"/>
                <a:cs typeface="Arial" pitchFamily="34" charset="0"/>
              </a:rPr>
              <a:t>acquittée sur les encaissements </a:t>
            </a:r>
            <a:r>
              <a:rPr lang="fr-FR" sz="800" b="0" dirty="0" smtClean="0">
                <a:solidFill>
                  <a:schemeClr val="tx1">
                    <a:lumMod val="65000"/>
                    <a:lumOff val="35000"/>
                  </a:schemeClr>
                </a:solidFill>
                <a:latin typeface="HelveticaNeueLT Pro 45 Lt" pitchFamily="34" charset="0"/>
                <a:cs typeface="Arial" pitchFamily="34" charset="0"/>
              </a:rPr>
              <a:t>. Règlement </a:t>
            </a:r>
            <a:r>
              <a:rPr lang="fr-FR" sz="800" b="0" dirty="0">
                <a:solidFill>
                  <a:schemeClr val="tx1">
                    <a:lumMod val="65000"/>
                    <a:lumOff val="35000"/>
                  </a:schemeClr>
                </a:solidFill>
                <a:latin typeface="HelveticaNeueLT Pro 45 Lt" pitchFamily="34" charset="0"/>
                <a:cs typeface="Arial" pitchFamily="34" charset="0"/>
              </a:rPr>
              <a:t>50% à la commande, solde comptant et sans escompte à livraison </a:t>
            </a:r>
            <a:r>
              <a:rPr lang="fr-FR" sz="800" b="0" dirty="0" smtClean="0">
                <a:solidFill>
                  <a:schemeClr val="tx1">
                    <a:lumMod val="65000"/>
                    <a:lumOff val="35000"/>
                  </a:schemeClr>
                </a:solidFill>
                <a:latin typeface="HelveticaNeueLT Pro 45 Lt" pitchFamily="34" charset="0"/>
                <a:cs typeface="Arial" pitchFamily="34" charset="0"/>
              </a:rPr>
              <a:t>Ce </a:t>
            </a:r>
            <a:r>
              <a:rPr lang="fr-FR" sz="800" b="0" dirty="0">
                <a:solidFill>
                  <a:schemeClr val="tx1">
                    <a:lumMod val="65000"/>
                    <a:lumOff val="35000"/>
                  </a:schemeClr>
                </a:solidFill>
                <a:latin typeface="HelveticaNeueLT Pro 45 Lt" pitchFamily="34" charset="0"/>
                <a:cs typeface="Arial" pitchFamily="34" charset="0"/>
              </a:rPr>
              <a:t>présent bon de commande est régi par nos Conditions Générales de Vente </a:t>
            </a:r>
            <a:r>
              <a:rPr lang="fr-FR" sz="800" b="0" dirty="0" smtClean="0">
                <a:solidFill>
                  <a:schemeClr val="tx1">
                    <a:lumMod val="65000"/>
                    <a:lumOff val="35000"/>
                  </a:schemeClr>
                </a:solidFill>
                <a:latin typeface="HelveticaNeueLT Pro 45 Lt" pitchFamily="34" charset="0"/>
                <a:cs typeface="Arial" pitchFamily="34" charset="0"/>
              </a:rPr>
              <a:t>présentées </a:t>
            </a:r>
            <a:r>
              <a:rPr lang="fr-FR" sz="800" b="0" dirty="0">
                <a:solidFill>
                  <a:schemeClr val="tx1">
                    <a:lumMod val="65000"/>
                    <a:lumOff val="35000"/>
                  </a:schemeClr>
                </a:solidFill>
                <a:latin typeface="HelveticaNeueLT Pro 45 Lt" pitchFamily="34" charset="0"/>
                <a:cs typeface="Arial" pitchFamily="34" charset="0"/>
              </a:rPr>
              <a:t>en annexe de nos devis Conformément à la loi n° 80335 du 12 mai 1980, les marchandises objet de la présente facture  restent notre entière propriété jusqu'à son complet règlement</a:t>
            </a:r>
            <a:r>
              <a:rPr lang="fr-FR" sz="800" b="0" dirty="0" smtClean="0">
                <a:solidFill>
                  <a:schemeClr val="tx1">
                    <a:lumMod val="65000"/>
                    <a:lumOff val="35000"/>
                  </a:schemeClr>
                </a:solidFill>
                <a:latin typeface="HelveticaNeueLT Pro 45 Lt" pitchFamily="34" charset="0"/>
                <a:cs typeface="Arial" pitchFamily="34" charset="0"/>
              </a:rPr>
              <a:t>.</a:t>
            </a:r>
          </a:p>
          <a:p>
            <a:pPr eaLnBrk="0" hangingPunct="0">
              <a:spcBef>
                <a:spcPct val="50000"/>
              </a:spcBef>
              <a:defRPr/>
            </a:pPr>
            <a:endParaRPr lang="fr-FR" sz="700" i="1" dirty="0">
              <a:solidFill>
                <a:schemeClr val="tx1">
                  <a:lumMod val="65000"/>
                  <a:lumOff val="35000"/>
                </a:schemeClr>
              </a:solidFill>
              <a:latin typeface="HelveticaNeueLT Pro 45 Lt" pitchFamily="34" charset="0"/>
              <a:cs typeface="Arial" pitchFamily="34" charset="0"/>
            </a:endParaRPr>
          </a:p>
        </p:txBody>
      </p:sp>
      <p:sp>
        <p:nvSpPr>
          <p:cNvPr id="19" name="Rectangle à coins arrondis 18"/>
          <p:cNvSpPr/>
          <p:nvPr userDrawn="1"/>
        </p:nvSpPr>
        <p:spPr>
          <a:xfrm>
            <a:off x="5724128" y="4509120"/>
            <a:ext cx="3096344" cy="1008112"/>
          </a:xfrm>
          <a:prstGeom prst="roundRect">
            <a:avLst/>
          </a:prstGeom>
          <a:solidFill>
            <a:schemeClr val="bg1"/>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Text Box 34"/>
          <p:cNvSpPr txBox="1">
            <a:spLocks noChangeArrowheads="1"/>
          </p:cNvSpPr>
          <p:nvPr userDrawn="1"/>
        </p:nvSpPr>
        <p:spPr bwMode="auto">
          <a:xfrm>
            <a:off x="7824341" y="5301332"/>
            <a:ext cx="1500187" cy="215900"/>
          </a:xfrm>
          <a:prstGeom prst="rect">
            <a:avLst/>
          </a:prstGeom>
          <a:noFill/>
          <a:ln w="9525">
            <a:noFill/>
            <a:miter lim="800000"/>
            <a:headEnd/>
            <a:tailEnd/>
          </a:ln>
        </p:spPr>
        <p:txBody>
          <a:bodyPr>
            <a:spAutoFit/>
          </a:bodyPr>
          <a:lstStyle/>
          <a:p>
            <a:pPr eaLnBrk="0" hangingPunct="0">
              <a:spcBef>
                <a:spcPct val="50000"/>
              </a:spcBef>
              <a:defRPr/>
            </a:pPr>
            <a:r>
              <a:rPr lang="fr-FR" sz="800" dirty="0">
                <a:solidFill>
                  <a:schemeClr val="bg1">
                    <a:lumMod val="65000"/>
                  </a:schemeClr>
                </a:solidFill>
              </a:rPr>
              <a:t>(Cachet, signature)</a:t>
            </a:r>
          </a:p>
        </p:txBody>
      </p:sp>
      <p:sp>
        <p:nvSpPr>
          <p:cNvPr id="20" name="ZoneTexte 19"/>
          <p:cNvSpPr txBox="1"/>
          <p:nvPr userDrawn="1"/>
        </p:nvSpPr>
        <p:spPr>
          <a:xfrm>
            <a:off x="600927" y="764704"/>
            <a:ext cx="896399" cy="400110"/>
          </a:xfrm>
          <a:prstGeom prst="rect">
            <a:avLst/>
          </a:prstGeom>
          <a:noFill/>
        </p:spPr>
        <p:txBody>
          <a:bodyPr wrap="none" rtlCol="0">
            <a:spAutoFit/>
          </a:bodyPr>
          <a:lstStyle/>
          <a:p>
            <a:r>
              <a:rPr lang="fr-FR" sz="2000" dirty="0" smtClean="0">
                <a:solidFill>
                  <a:srgbClr val="FF6600"/>
                </a:solidFill>
                <a:latin typeface="Kozuka Gothic Pro H" pitchFamily="34" charset="-128"/>
                <a:ea typeface="Kozuka Gothic Pro H" pitchFamily="34" charset="-128"/>
              </a:rPr>
              <a:t>DEVIS</a:t>
            </a:r>
            <a:endParaRPr lang="fr-FR" sz="2000" dirty="0">
              <a:solidFill>
                <a:srgbClr val="FF6600"/>
              </a:solidFill>
              <a:latin typeface="Kozuka Gothic Pro H" pitchFamily="34" charset="-128"/>
              <a:ea typeface="Kozuka Gothic Pro H" pitchFamily="34" charset="-128"/>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PEO_de base">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re 1"/>
          <p:cNvSpPr>
            <a:spLocks noGrp="1"/>
          </p:cNvSpPr>
          <p:nvPr>
            <p:ph type="title" hasCustomPrompt="1"/>
          </p:nvPr>
        </p:nvSpPr>
        <p:spPr/>
        <p:txBody>
          <a:bodyPr/>
          <a:lstStyle>
            <a:lvl1pPr>
              <a:defRPr>
                <a:solidFill>
                  <a:schemeClr val="bg1"/>
                </a:solidFill>
              </a:defRPr>
            </a:lvl1pPr>
          </a:lstStyle>
          <a:p>
            <a:r>
              <a:rPr lang="fr-FR" dirty="0" smtClean="0"/>
              <a:t>titre du </a:t>
            </a:r>
            <a:r>
              <a:rPr lang="fr-FR" dirty="0" err="1" smtClean="0"/>
              <a:t>slide</a:t>
            </a:r>
            <a:endParaRPr lang="fr-FR" dirty="0"/>
          </a:p>
        </p:txBody>
      </p:sp>
      <p:sp>
        <p:nvSpPr>
          <p:cNvPr id="3" name="Espace réservé du contenu 2"/>
          <p:cNvSpPr>
            <a:spLocks noGrp="1"/>
          </p:cNvSpPr>
          <p:nvPr>
            <p:ph idx="1" hasCustomPrompt="1"/>
          </p:nvPr>
        </p:nvSpPr>
        <p:spPr/>
        <p:txBody>
          <a:bodyPr/>
          <a:lstStyle>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fr-FR" dirty="0" smtClean="0"/>
              <a:t>cliquez pour modifier les styles du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
        <p:nvSpPr>
          <p:cNvPr id="4" name="Espace réservé de la date 3"/>
          <p:cNvSpPr>
            <a:spLocks noGrp="1"/>
          </p:cNvSpPr>
          <p:nvPr>
            <p:ph type="dt" sz="half" idx="10"/>
          </p:nvPr>
        </p:nvSpPr>
        <p:spPr/>
        <p:txBody>
          <a:bodyPr/>
          <a:lstStyle/>
          <a:p>
            <a:fld id="{102501EB-CB1D-4676-84AB-AFB78933EC7B}" type="datetime1">
              <a:rPr lang="fr-FR" smtClean="0"/>
              <a:pPr/>
              <a:t>15/04/2014</a:t>
            </a:fld>
            <a:endParaRPr lang="fr-FR"/>
          </a:p>
        </p:txBody>
      </p:sp>
      <p:sp>
        <p:nvSpPr>
          <p:cNvPr id="5" name="Espace réservé du pied de page 4"/>
          <p:cNvSpPr>
            <a:spLocks noGrp="1"/>
          </p:cNvSpPr>
          <p:nvPr>
            <p:ph type="ftr" sz="quarter" idx="11"/>
          </p:nvPr>
        </p:nvSpPr>
        <p:spPr/>
        <p:txBody>
          <a:bodyPr/>
          <a:lstStyle/>
          <a:p>
            <a:r>
              <a:rPr lang="fr-FR" smtClean="0"/>
              <a:t>EESSISISISOISOIOIOFISDOIFOQSIDOQID</a:t>
            </a:r>
            <a:endParaRPr lang="fr-FR" dirty="0"/>
          </a:p>
        </p:txBody>
      </p:sp>
      <p:sp>
        <p:nvSpPr>
          <p:cNvPr id="6" name="Espace réservé du numéro de diapositive 5"/>
          <p:cNvSpPr>
            <a:spLocks noGrp="1"/>
          </p:cNvSpPr>
          <p:nvPr>
            <p:ph type="sldNum" sz="quarter" idx="12"/>
          </p:nvPr>
        </p:nvSpPr>
        <p:spPr/>
        <p:txBody>
          <a:bodyPr/>
          <a:lstStyle/>
          <a:p>
            <a:fld id="{3C58F5FD-E7BB-4E8A-AC08-B8E371E51E7F}" type="slidenum">
              <a:rPr lang="fr-FR" smtClean="0"/>
              <a:pPr/>
              <a:t>‹N°›</a:t>
            </a:fld>
            <a:endParaRPr lang="fr-F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EO_avec conclusion">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re 1"/>
          <p:cNvSpPr>
            <a:spLocks noGrp="1"/>
          </p:cNvSpPr>
          <p:nvPr>
            <p:ph type="title" hasCustomPrompt="1"/>
          </p:nvPr>
        </p:nvSpPr>
        <p:spPr/>
        <p:txBody>
          <a:bodyPr/>
          <a:lstStyle>
            <a:lvl1pPr>
              <a:defRPr>
                <a:solidFill>
                  <a:schemeClr val="bg1"/>
                </a:solidFill>
              </a:defRPr>
            </a:lvl1pPr>
          </a:lstStyle>
          <a:p>
            <a:r>
              <a:rPr lang="fr-FR" dirty="0" smtClean="0"/>
              <a:t>titre du </a:t>
            </a:r>
            <a:r>
              <a:rPr lang="fr-FR" dirty="0" err="1" smtClean="0"/>
              <a:t>slide</a:t>
            </a:r>
            <a:endParaRPr lang="fr-FR" dirty="0"/>
          </a:p>
        </p:txBody>
      </p:sp>
      <p:sp>
        <p:nvSpPr>
          <p:cNvPr id="3" name="Espace réservé du contenu 2"/>
          <p:cNvSpPr>
            <a:spLocks noGrp="1"/>
          </p:cNvSpPr>
          <p:nvPr>
            <p:ph idx="1" hasCustomPrompt="1"/>
          </p:nvPr>
        </p:nvSpPr>
        <p:spPr>
          <a:xfrm>
            <a:off x="611560" y="1700809"/>
            <a:ext cx="8075240" cy="3024336"/>
          </a:xfrm>
        </p:spPr>
        <p:txBody>
          <a:bodyPr/>
          <a:lstStyle>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fr-FR" dirty="0" smtClean="0"/>
              <a:t>cliquez pour modifier les styles du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
        <p:nvSpPr>
          <p:cNvPr id="4" name="Espace réservé de la date 3"/>
          <p:cNvSpPr>
            <a:spLocks noGrp="1"/>
          </p:cNvSpPr>
          <p:nvPr>
            <p:ph type="dt" sz="half" idx="10"/>
          </p:nvPr>
        </p:nvSpPr>
        <p:spPr/>
        <p:txBody>
          <a:bodyPr/>
          <a:lstStyle/>
          <a:p>
            <a:fld id="{102501EB-CB1D-4676-84AB-AFB78933EC7B}" type="datetime1">
              <a:rPr lang="fr-FR" smtClean="0"/>
              <a:pPr/>
              <a:t>15/04/2014</a:t>
            </a:fld>
            <a:endParaRPr lang="fr-FR"/>
          </a:p>
        </p:txBody>
      </p:sp>
      <p:sp>
        <p:nvSpPr>
          <p:cNvPr id="5" name="Espace réservé du pied de page 4"/>
          <p:cNvSpPr>
            <a:spLocks noGrp="1"/>
          </p:cNvSpPr>
          <p:nvPr>
            <p:ph type="ftr" sz="quarter" idx="11"/>
          </p:nvPr>
        </p:nvSpPr>
        <p:spPr/>
        <p:txBody>
          <a:bodyPr/>
          <a:lstStyle/>
          <a:p>
            <a:r>
              <a:rPr lang="fr-FR" smtClean="0"/>
              <a:t>EESSISISISOISOIOIOFISDOIFOQSIDOQID</a:t>
            </a:r>
            <a:endParaRPr lang="fr-FR" dirty="0"/>
          </a:p>
        </p:txBody>
      </p:sp>
      <p:sp>
        <p:nvSpPr>
          <p:cNvPr id="6" name="Espace réservé du numéro de diapositive 5"/>
          <p:cNvSpPr>
            <a:spLocks noGrp="1"/>
          </p:cNvSpPr>
          <p:nvPr>
            <p:ph type="sldNum" sz="quarter" idx="12"/>
          </p:nvPr>
        </p:nvSpPr>
        <p:spPr/>
        <p:txBody>
          <a:bodyPr/>
          <a:lstStyle/>
          <a:p>
            <a:fld id="{3C58F5FD-E7BB-4E8A-AC08-B8E371E51E7F}" type="slidenum">
              <a:rPr lang="fr-FR" smtClean="0"/>
              <a:pPr/>
              <a:t>‹N°›</a:t>
            </a:fld>
            <a:endParaRPr lang="fr-FR"/>
          </a:p>
        </p:txBody>
      </p:sp>
      <p:sp>
        <p:nvSpPr>
          <p:cNvPr id="8" name="Rectangle à coins arrondis 7"/>
          <p:cNvSpPr/>
          <p:nvPr userDrawn="1"/>
        </p:nvSpPr>
        <p:spPr>
          <a:xfrm>
            <a:off x="611560" y="4869160"/>
            <a:ext cx="8064896" cy="1512168"/>
          </a:xfrm>
          <a:prstGeom prst="roundRect">
            <a:avLst>
              <a:gd name="adj" fmla="val 6823"/>
            </a:avLst>
          </a:prstGeom>
          <a:solidFill>
            <a:schemeClr val="tx1">
              <a:alpha val="66000"/>
            </a:schemeClr>
          </a:solidFill>
          <a:ln>
            <a:noFill/>
          </a:ln>
          <a:effectLst>
            <a:outerShdw blurRad="177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9" name="Image 8" descr="fleche.png"/>
          <p:cNvPicPr>
            <a:picLocks noChangeAspect="1"/>
          </p:cNvPicPr>
          <p:nvPr userDrawn="1"/>
        </p:nvPicPr>
        <p:blipFill>
          <a:blip r:embed="rId3" cstate="print"/>
          <a:stretch>
            <a:fillRect/>
          </a:stretch>
        </p:blipFill>
        <p:spPr>
          <a:xfrm>
            <a:off x="4258816" y="4685134"/>
            <a:ext cx="457200" cy="400050"/>
          </a:xfrm>
          <a:prstGeom prst="rect">
            <a:avLst/>
          </a:prstGeom>
        </p:spPr>
      </p:pic>
      <p:sp>
        <p:nvSpPr>
          <p:cNvPr id="11" name="Espace réservé du texte 10"/>
          <p:cNvSpPr>
            <a:spLocks noGrp="1"/>
          </p:cNvSpPr>
          <p:nvPr>
            <p:ph type="body" sz="quarter" idx="13" hasCustomPrompt="1"/>
          </p:nvPr>
        </p:nvSpPr>
        <p:spPr>
          <a:xfrm>
            <a:off x="971550" y="5084763"/>
            <a:ext cx="7345363" cy="1152525"/>
          </a:xfrm>
        </p:spPr>
        <p:txBody>
          <a:bodyPr>
            <a:normAutofit/>
          </a:bodyPr>
          <a:lstStyle>
            <a:lvl1pPr algn="ctr">
              <a:defRPr sz="1800">
                <a:solidFill>
                  <a:schemeClr val="bg1"/>
                </a:solidFill>
                <a:latin typeface="Kozuka Gothic Pro H" pitchFamily="34" charset="-128"/>
                <a:ea typeface="Kozuka Gothic Pro H" pitchFamily="34" charset="-128"/>
              </a:defRPr>
            </a:lvl1pPr>
          </a:lstStyle>
          <a:p>
            <a:pPr lvl="0"/>
            <a:r>
              <a:rPr lang="fr-FR" dirty="0" smtClean="0"/>
              <a:t>TEXTE DE CONCLUSION</a:t>
            </a:r>
            <a:endParaRPr lang="fr-FR"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Arborescence">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4" name="Espace réservé de la date 3"/>
          <p:cNvSpPr>
            <a:spLocks noGrp="1"/>
          </p:cNvSpPr>
          <p:nvPr>
            <p:ph type="dt" sz="half" idx="10"/>
          </p:nvPr>
        </p:nvSpPr>
        <p:spPr/>
        <p:txBody>
          <a:bodyPr/>
          <a:lstStyle/>
          <a:p>
            <a:fld id="{52F2AE76-70B1-4FFD-BE52-47709363AFEB}" type="datetime1">
              <a:rPr lang="fr-FR" smtClean="0"/>
              <a:pPr/>
              <a:t>15/04/2014</a:t>
            </a:fld>
            <a:endParaRPr lang="fr-FR"/>
          </a:p>
        </p:txBody>
      </p:sp>
      <p:sp>
        <p:nvSpPr>
          <p:cNvPr id="5" name="Espace réservé du pied de page 4"/>
          <p:cNvSpPr>
            <a:spLocks noGrp="1"/>
          </p:cNvSpPr>
          <p:nvPr>
            <p:ph type="ftr" sz="quarter" idx="11"/>
          </p:nvPr>
        </p:nvSpPr>
        <p:spPr/>
        <p:txBody>
          <a:bodyPr/>
          <a:lstStyle/>
          <a:p>
            <a:r>
              <a:rPr lang="fr-FR" smtClean="0"/>
              <a:t>EESSISISISOISOIOIOFISDOIFOQSIDOQID</a:t>
            </a:r>
            <a:endParaRPr lang="fr-FR" dirty="0"/>
          </a:p>
        </p:txBody>
      </p:sp>
      <p:sp>
        <p:nvSpPr>
          <p:cNvPr id="6" name="Espace réservé du numéro de diapositive 5"/>
          <p:cNvSpPr>
            <a:spLocks noGrp="1"/>
          </p:cNvSpPr>
          <p:nvPr>
            <p:ph type="sldNum" sz="quarter" idx="12"/>
          </p:nvPr>
        </p:nvSpPr>
        <p:spPr/>
        <p:txBody>
          <a:bodyPr/>
          <a:lstStyle/>
          <a:p>
            <a:fld id="{3C58F5FD-E7BB-4E8A-AC08-B8E371E51E7F}" type="slidenum">
              <a:rPr lang="fr-FR" smtClean="0"/>
              <a:pPr/>
              <a:t>‹N°›</a:t>
            </a:fld>
            <a:endParaRPr lang="fr-FR"/>
          </a:p>
        </p:txBody>
      </p:sp>
      <p:sp>
        <p:nvSpPr>
          <p:cNvPr id="7" name="ZoneTexte 6"/>
          <p:cNvSpPr txBox="1"/>
          <p:nvPr userDrawn="1"/>
        </p:nvSpPr>
        <p:spPr>
          <a:xfrm rot="16200000">
            <a:off x="-603369" y="1897969"/>
            <a:ext cx="1576072" cy="369332"/>
          </a:xfrm>
          <a:prstGeom prst="rect">
            <a:avLst/>
          </a:prstGeom>
          <a:noFill/>
        </p:spPr>
        <p:txBody>
          <a:bodyPr wrap="none" rtlCol="0">
            <a:spAutoFit/>
          </a:bodyPr>
          <a:lstStyle/>
          <a:p>
            <a:r>
              <a:rPr lang="fr-FR" dirty="0" smtClean="0">
                <a:solidFill>
                  <a:schemeClr val="bg1">
                    <a:lumMod val="75000"/>
                  </a:schemeClr>
                </a:solidFill>
                <a:latin typeface="Kozuka Gothic Pr6N R" pitchFamily="34" charset="-128"/>
                <a:ea typeface="Kozuka Gothic Pr6N R" pitchFamily="34" charset="-128"/>
              </a:rPr>
              <a:t>arborescence</a:t>
            </a:r>
            <a:endParaRPr lang="fr-FR" dirty="0">
              <a:solidFill>
                <a:schemeClr val="bg1">
                  <a:lumMod val="75000"/>
                </a:schemeClr>
              </a:solidFill>
              <a:latin typeface="Kozuka Gothic Pr6N R" pitchFamily="34" charset="-128"/>
              <a:ea typeface="Kozuka Gothic Pr6N R" pitchFamily="34" charset="-128"/>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EVIS_détail">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4" name="Espace réservé de la date 3"/>
          <p:cNvSpPr>
            <a:spLocks noGrp="1"/>
          </p:cNvSpPr>
          <p:nvPr>
            <p:ph type="dt" sz="half" idx="10"/>
          </p:nvPr>
        </p:nvSpPr>
        <p:spPr/>
        <p:txBody>
          <a:bodyPr/>
          <a:lstStyle/>
          <a:p>
            <a:fld id="{102501EB-CB1D-4676-84AB-AFB78933EC7B}" type="datetime1">
              <a:rPr lang="fr-FR" smtClean="0"/>
              <a:pPr/>
              <a:t>15/04/2014</a:t>
            </a:fld>
            <a:endParaRPr lang="fr-FR"/>
          </a:p>
        </p:txBody>
      </p:sp>
      <p:sp>
        <p:nvSpPr>
          <p:cNvPr id="5" name="Espace réservé du pied de page 4"/>
          <p:cNvSpPr>
            <a:spLocks noGrp="1"/>
          </p:cNvSpPr>
          <p:nvPr>
            <p:ph type="ftr" sz="quarter" idx="11"/>
          </p:nvPr>
        </p:nvSpPr>
        <p:spPr/>
        <p:txBody>
          <a:bodyPr/>
          <a:lstStyle/>
          <a:p>
            <a:r>
              <a:rPr lang="fr-FR" smtClean="0"/>
              <a:t>EESSISISISOISOIOIOFISDOIFOQSIDOQID</a:t>
            </a:r>
            <a:endParaRPr lang="fr-FR" dirty="0"/>
          </a:p>
        </p:txBody>
      </p:sp>
      <p:sp>
        <p:nvSpPr>
          <p:cNvPr id="6" name="Espace réservé du numéro de diapositive 5"/>
          <p:cNvSpPr>
            <a:spLocks noGrp="1"/>
          </p:cNvSpPr>
          <p:nvPr>
            <p:ph type="sldNum" sz="quarter" idx="12"/>
          </p:nvPr>
        </p:nvSpPr>
        <p:spPr/>
        <p:txBody>
          <a:bodyPr/>
          <a:lstStyle/>
          <a:p>
            <a:fld id="{3C58F5FD-E7BB-4E8A-AC08-B8E371E51E7F}" type="slidenum">
              <a:rPr lang="fr-FR" smtClean="0"/>
              <a:pPr/>
              <a:t>‹N°›</a:t>
            </a:fld>
            <a:endParaRPr lang="fr-FR"/>
          </a:p>
        </p:txBody>
      </p:sp>
      <p:sp>
        <p:nvSpPr>
          <p:cNvPr id="7" name="ZoneTexte 6"/>
          <p:cNvSpPr txBox="1"/>
          <p:nvPr userDrawn="1"/>
        </p:nvSpPr>
        <p:spPr>
          <a:xfrm rot="16200000">
            <a:off x="-928513" y="2176959"/>
            <a:ext cx="2278765" cy="369332"/>
          </a:xfrm>
          <a:prstGeom prst="rect">
            <a:avLst/>
          </a:prstGeom>
          <a:noFill/>
        </p:spPr>
        <p:txBody>
          <a:bodyPr wrap="none" rtlCol="0">
            <a:spAutoFit/>
          </a:bodyPr>
          <a:lstStyle/>
          <a:p>
            <a:r>
              <a:rPr lang="fr-FR" dirty="0" smtClean="0">
                <a:solidFill>
                  <a:schemeClr val="bg1">
                    <a:lumMod val="50000"/>
                  </a:schemeClr>
                </a:solidFill>
                <a:latin typeface="Kozuka Gothic Pr6N R" pitchFamily="34" charset="-128"/>
                <a:ea typeface="Kozuka Gothic Pr6N R" pitchFamily="34" charset="-128"/>
              </a:rPr>
              <a:t>estimation détaillée</a:t>
            </a:r>
            <a:endParaRPr lang="fr-FR" dirty="0">
              <a:solidFill>
                <a:schemeClr val="bg1">
                  <a:lumMod val="50000"/>
                </a:schemeClr>
              </a:solidFill>
              <a:latin typeface="Kozuka Gothic Pr6N R" pitchFamily="34" charset="-128"/>
              <a:ea typeface="Kozuka Gothic Pr6N R" pitchFamily="34" charset="-128"/>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DEVIS_détail">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4" name="Espace réservé de la date 3"/>
          <p:cNvSpPr>
            <a:spLocks noGrp="1"/>
          </p:cNvSpPr>
          <p:nvPr>
            <p:ph type="dt" sz="half" idx="10"/>
          </p:nvPr>
        </p:nvSpPr>
        <p:spPr/>
        <p:txBody>
          <a:bodyPr/>
          <a:lstStyle/>
          <a:p>
            <a:fld id="{102501EB-CB1D-4676-84AB-AFB78933EC7B}" type="datetime1">
              <a:rPr lang="fr-FR" smtClean="0"/>
              <a:pPr/>
              <a:t>15/04/2014</a:t>
            </a:fld>
            <a:endParaRPr lang="fr-FR"/>
          </a:p>
        </p:txBody>
      </p:sp>
      <p:sp>
        <p:nvSpPr>
          <p:cNvPr id="5" name="Espace réservé du pied de page 4"/>
          <p:cNvSpPr>
            <a:spLocks noGrp="1"/>
          </p:cNvSpPr>
          <p:nvPr>
            <p:ph type="ftr" sz="quarter" idx="11"/>
          </p:nvPr>
        </p:nvSpPr>
        <p:spPr/>
        <p:txBody>
          <a:bodyPr/>
          <a:lstStyle/>
          <a:p>
            <a:r>
              <a:rPr lang="fr-FR" smtClean="0"/>
              <a:t>EESSISISISOISOIOIOFISDOIFOQSIDOQID</a:t>
            </a:r>
            <a:endParaRPr lang="fr-FR" dirty="0"/>
          </a:p>
        </p:txBody>
      </p:sp>
      <p:sp>
        <p:nvSpPr>
          <p:cNvPr id="6" name="Espace réservé du numéro de diapositive 5"/>
          <p:cNvSpPr>
            <a:spLocks noGrp="1"/>
          </p:cNvSpPr>
          <p:nvPr>
            <p:ph type="sldNum" sz="quarter" idx="12"/>
          </p:nvPr>
        </p:nvSpPr>
        <p:spPr/>
        <p:txBody>
          <a:bodyPr/>
          <a:lstStyle/>
          <a:p>
            <a:fld id="{3C58F5FD-E7BB-4E8A-AC08-B8E371E51E7F}" type="slidenum">
              <a:rPr lang="fr-FR" smtClean="0"/>
              <a:pPr/>
              <a:t>‹N°›</a:t>
            </a:fld>
            <a:endParaRPr lang="fr-FR"/>
          </a:p>
        </p:txBody>
      </p:sp>
      <p:sp>
        <p:nvSpPr>
          <p:cNvPr id="7" name="ZoneTexte 6"/>
          <p:cNvSpPr txBox="1"/>
          <p:nvPr userDrawn="1"/>
        </p:nvSpPr>
        <p:spPr>
          <a:xfrm>
            <a:off x="475754" y="611977"/>
            <a:ext cx="4483920" cy="584775"/>
          </a:xfrm>
          <a:prstGeom prst="rect">
            <a:avLst/>
          </a:prstGeom>
          <a:noFill/>
        </p:spPr>
        <p:txBody>
          <a:bodyPr wrap="none" rtlCol="0">
            <a:spAutoFit/>
          </a:bodyPr>
          <a:lstStyle/>
          <a:p>
            <a:r>
              <a:rPr lang="fr-FR" sz="3200" dirty="0" smtClean="0">
                <a:solidFill>
                  <a:schemeClr val="tx1">
                    <a:lumMod val="75000"/>
                    <a:lumOff val="25000"/>
                  </a:schemeClr>
                </a:solidFill>
                <a:latin typeface="Kozuka Gothic Pro EL" pitchFamily="34" charset="-128"/>
                <a:ea typeface="Kozuka Gothic Pro EL" pitchFamily="34" charset="-128"/>
              </a:rPr>
              <a:t>planning de production</a:t>
            </a:r>
            <a:endParaRPr lang="fr-FR" sz="3200" dirty="0">
              <a:solidFill>
                <a:schemeClr val="tx1">
                  <a:lumMod val="75000"/>
                  <a:lumOff val="25000"/>
                </a:schemeClr>
              </a:solidFill>
              <a:latin typeface="Kozuka Gothic Pro EL" pitchFamily="34" charset="-128"/>
              <a:ea typeface="Kozuka Gothic Pro EL" pitchFamily="34" charset="-128"/>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_DEVIS_détail">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4" name="Espace réservé de la date 3"/>
          <p:cNvSpPr>
            <a:spLocks noGrp="1"/>
          </p:cNvSpPr>
          <p:nvPr>
            <p:ph type="dt" sz="half" idx="10"/>
          </p:nvPr>
        </p:nvSpPr>
        <p:spPr/>
        <p:txBody>
          <a:bodyPr/>
          <a:lstStyle/>
          <a:p>
            <a:fld id="{102501EB-CB1D-4676-84AB-AFB78933EC7B}" type="datetime1">
              <a:rPr lang="fr-FR" smtClean="0"/>
              <a:pPr/>
              <a:t>15/04/2014</a:t>
            </a:fld>
            <a:endParaRPr lang="fr-FR"/>
          </a:p>
        </p:txBody>
      </p:sp>
      <p:sp>
        <p:nvSpPr>
          <p:cNvPr id="5" name="Espace réservé du pied de page 4"/>
          <p:cNvSpPr>
            <a:spLocks noGrp="1"/>
          </p:cNvSpPr>
          <p:nvPr>
            <p:ph type="ftr" sz="quarter" idx="11"/>
          </p:nvPr>
        </p:nvSpPr>
        <p:spPr/>
        <p:txBody>
          <a:bodyPr/>
          <a:lstStyle/>
          <a:p>
            <a:r>
              <a:rPr lang="fr-FR" smtClean="0"/>
              <a:t>EESSISISISOISOIOIOFISDOIFOQSIDOQID</a:t>
            </a:r>
            <a:endParaRPr lang="fr-FR" dirty="0"/>
          </a:p>
        </p:txBody>
      </p:sp>
      <p:sp>
        <p:nvSpPr>
          <p:cNvPr id="6" name="Espace réservé du numéro de diapositive 5"/>
          <p:cNvSpPr>
            <a:spLocks noGrp="1"/>
          </p:cNvSpPr>
          <p:nvPr>
            <p:ph type="sldNum" sz="quarter" idx="12"/>
          </p:nvPr>
        </p:nvSpPr>
        <p:spPr/>
        <p:txBody>
          <a:bodyPr/>
          <a:lstStyle/>
          <a:p>
            <a:fld id="{3C58F5FD-E7BB-4E8A-AC08-B8E371E51E7F}" type="slidenum">
              <a:rPr lang="fr-FR" smtClean="0"/>
              <a:pPr/>
              <a:t>‹N°›</a:t>
            </a:fld>
            <a:endParaRPr lang="fr-FR"/>
          </a:p>
        </p:txBody>
      </p:sp>
      <p:sp>
        <p:nvSpPr>
          <p:cNvPr id="7" name="ZoneTexte 6"/>
          <p:cNvSpPr txBox="1"/>
          <p:nvPr userDrawn="1"/>
        </p:nvSpPr>
        <p:spPr>
          <a:xfrm>
            <a:off x="475754" y="639531"/>
            <a:ext cx="4788490" cy="461665"/>
          </a:xfrm>
          <a:prstGeom prst="rect">
            <a:avLst/>
          </a:prstGeom>
          <a:noFill/>
        </p:spPr>
        <p:txBody>
          <a:bodyPr wrap="none" rtlCol="0">
            <a:spAutoFit/>
          </a:bodyPr>
          <a:lstStyle/>
          <a:p>
            <a:r>
              <a:rPr lang="fr-FR" sz="2400" dirty="0" smtClean="0">
                <a:solidFill>
                  <a:srgbClr val="FF6600"/>
                </a:solidFill>
                <a:latin typeface="Kozuka Gothic Pro EL" pitchFamily="34" charset="-128"/>
                <a:ea typeface="Kozuka Gothic Pro EL" pitchFamily="34" charset="-128"/>
              </a:rPr>
              <a:t>conditions générales de ventes </a:t>
            </a:r>
            <a:r>
              <a:rPr lang="fr-FR" sz="1800" dirty="0" smtClean="0">
                <a:solidFill>
                  <a:srgbClr val="FF6600"/>
                </a:solidFill>
                <a:latin typeface="Kozuka Gothic Pro EL" pitchFamily="34" charset="-128"/>
                <a:ea typeface="Kozuka Gothic Pro EL" pitchFamily="34" charset="-128"/>
              </a:rPr>
              <a:t>1/2</a:t>
            </a:r>
            <a:endParaRPr lang="fr-FR" sz="1800" dirty="0">
              <a:solidFill>
                <a:srgbClr val="FF6600"/>
              </a:solidFill>
              <a:latin typeface="Kozuka Gothic Pro EL" pitchFamily="34" charset="-128"/>
              <a:ea typeface="Kozuka Gothic Pro EL" pitchFamily="34" charset="-128"/>
            </a:endParaRPr>
          </a:p>
        </p:txBody>
      </p:sp>
      <p:graphicFrame>
        <p:nvGraphicFramePr>
          <p:cNvPr id="8" name="Tableau 7"/>
          <p:cNvGraphicFramePr>
            <a:graphicFrameLocks noGrp="1"/>
          </p:cNvGraphicFramePr>
          <p:nvPr userDrawn="1"/>
        </p:nvGraphicFramePr>
        <p:xfrm>
          <a:off x="461084" y="1340768"/>
          <a:ext cx="8215372" cy="5000660"/>
        </p:xfrm>
        <a:graphic>
          <a:graphicData uri="http://schemas.openxmlformats.org/drawingml/2006/table">
            <a:tbl>
              <a:tblPr firstRow="1" bandRow="1">
                <a:tableStyleId>{5C22544A-7EE6-4342-B048-85BDC9FD1C3A}</a:tableStyleId>
              </a:tblPr>
              <a:tblGrid>
                <a:gridCol w="2053843"/>
                <a:gridCol w="2053843"/>
                <a:gridCol w="2053843"/>
                <a:gridCol w="2053843"/>
              </a:tblGrid>
              <a:tr h="5000660">
                <a:tc>
                  <a:txBody>
                    <a:bodyPr/>
                    <a:lstStyle/>
                    <a:p>
                      <a:pPr>
                        <a:lnSpc>
                          <a:spcPct val="90000"/>
                        </a:lnSpc>
                      </a:pPr>
                      <a:r>
                        <a:rPr lang="fr-FR" sz="700" b="0" kern="1200" dirty="0" smtClean="0">
                          <a:solidFill>
                            <a:srgbClr val="FF6600"/>
                          </a:solidFill>
                          <a:latin typeface="Arial" pitchFamily="34" charset="0"/>
                          <a:ea typeface="+mn-ea"/>
                          <a:cs typeface="Arial" pitchFamily="34" charset="0"/>
                        </a:rPr>
                        <a:t>Article 1 : OBJET</a:t>
                      </a:r>
                    </a:p>
                    <a:p>
                      <a:pPr>
                        <a:lnSpc>
                          <a:spcPct val="90000"/>
                        </a:lnSpc>
                      </a:pPr>
                      <a:r>
                        <a:rPr lang="fr-FR" sz="700" b="0" kern="1200" dirty="0" smtClean="0">
                          <a:solidFill>
                            <a:schemeClr val="tx1"/>
                          </a:solidFill>
                          <a:latin typeface="Arial" pitchFamily="34" charset="0"/>
                          <a:ea typeface="+mn-ea"/>
                          <a:cs typeface="Arial" pitchFamily="34" charset="0"/>
                        </a:rPr>
                        <a:t>              Les présentes conditions générales de vente ont vocation à établir la relation commerciale entre le vendeur PEOLEO et le Client. Toute commande ou acceptation d’un devis vaut acceptation expresse des présentes.</a:t>
                      </a:r>
                    </a:p>
                    <a:p>
                      <a:pPr>
                        <a:lnSpc>
                          <a:spcPct val="90000"/>
                        </a:lnSpc>
                      </a:pPr>
                      <a:r>
                        <a:rPr lang="fr-FR" sz="700" b="0" kern="1200" dirty="0" smtClean="0">
                          <a:solidFill>
                            <a:schemeClr val="tx1"/>
                          </a:solidFill>
                          <a:latin typeface="Arial" pitchFamily="34" charset="0"/>
                          <a:ea typeface="+mn-ea"/>
                          <a:cs typeface="Arial" pitchFamily="34" charset="0"/>
                        </a:rPr>
                        <a:t> </a:t>
                      </a:r>
                    </a:p>
                    <a:p>
                      <a:pPr>
                        <a:lnSpc>
                          <a:spcPct val="90000"/>
                        </a:lnSpc>
                      </a:pPr>
                      <a:r>
                        <a:rPr lang="fr-FR" sz="700" b="0" kern="1200" dirty="0" smtClean="0">
                          <a:solidFill>
                            <a:srgbClr val="FF6600"/>
                          </a:solidFill>
                          <a:latin typeface="Arial" pitchFamily="34" charset="0"/>
                          <a:ea typeface="+mn-ea"/>
                          <a:cs typeface="Arial" pitchFamily="34" charset="0"/>
                        </a:rPr>
                        <a:t>Article 2 : PRODUITS ET SERVICES ASSOCIES</a:t>
                      </a:r>
                    </a:p>
                    <a:p>
                      <a:pPr>
                        <a:lnSpc>
                          <a:spcPct val="90000"/>
                        </a:lnSpc>
                      </a:pPr>
                      <a:r>
                        <a:rPr lang="fr-FR" sz="700" b="0" kern="1200" dirty="0" smtClean="0">
                          <a:solidFill>
                            <a:schemeClr val="tx1"/>
                          </a:solidFill>
                          <a:latin typeface="Arial" pitchFamily="34" charset="0"/>
                          <a:ea typeface="+mn-ea"/>
                          <a:cs typeface="Arial" pitchFamily="34" charset="0"/>
                        </a:rPr>
                        <a:t>2.1 PEOLEO met à la disposition du Client les caractéristiques de tous les produits et services fournis (la Prestation), les caractéristiques de leur réalisation ainsi que les personnes affectées à cette commande ci-dessous décrite.</a:t>
                      </a:r>
                    </a:p>
                    <a:p>
                      <a:pPr>
                        <a:lnSpc>
                          <a:spcPct val="90000"/>
                        </a:lnSpc>
                      </a:pPr>
                      <a:r>
                        <a:rPr lang="fr-FR" sz="700" b="0" kern="1200" dirty="0" smtClean="0">
                          <a:solidFill>
                            <a:schemeClr val="tx1"/>
                          </a:solidFill>
                          <a:latin typeface="Arial" pitchFamily="34" charset="0"/>
                          <a:ea typeface="+mn-ea"/>
                          <a:cs typeface="Arial" pitchFamily="34" charset="0"/>
                        </a:rPr>
                        <a:t>2.2 Cependant, afin de satisfaire à la qualité ainsi qu’aux dispositions normatives, PEOLEO se réserve la possibilité de modifier à tout moment, même postérieurement à la commande, certaines caractéristiques de la Prestation non indiquées comme substantielles par le Client, sans toutefois que les spécifications des caractéristiques essentielles puissent s’en trouver affectées.</a:t>
                      </a:r>
                    </a:p>
                    <a:p>
                      <a:pPr>
                        <a:lnSpc>
                          <a:spcPct val="90000"/>
                        </a:lnSpc>
                      </a:pPr>
                      <a:r>
                        <a:rPr lang="fr-FR" sz="700" b="0" kern="1200" dirty="0" smtClean="0">
                          <a:solidFill>
                            <a:schemeClr val="tx1"/>
                          </a:solidFill>
                          <a:latin typeface="Arial" pitchFamily="34" charset="0"/>
                          <a:ea typeface="+mn-ea"/>
                          <a:cs typeface="Arial" pitchFamily="34" charset="0"/>
                        </a:rPr>
                        <a:t> </a:t>
                      </a:r>
                    </a:p>
                    <a:p>
                      <a:pPr>
                        <a:lnSpc>
                          <a:spcPct val="90000"/>
                        </a:lnSpc>
                      </a:pPr>
                      <a:r>
                        <a:rPr lang="fr-FR" sz="700" b="0" kern="1200" dirty="0" smtClean="0">
                          <a:solidFill>
                            <a:schemeClr val="accent6"/>
                          </a:solidFill>
                          <a:latin typeface="Arial" pitchFamily="34" charset="0"/>
                          <a:ea typeface="+mn-ea"/>
                          <a:cs typeface="Arial" pitchFamily="34" charset="0"/>
                        </a:rPr>
                        <a:t>Article 3 : COMMANDE ET DELAIS</a:t>
                      </a:r>
                    </a:p>
                    <a:p>
                      <a:pPr>
                        <a:lnSpc>
                          <a:spcPct val="90000"/>
                        </a:lnSpc>
                      </a:pPr>
                      <a:r>
                        <a:rPr lang="fr-FR" sz="700" b="0" kern="1200" dirty="0" smtClean="0">
                          <a:solidFill>
                            <a:schemeClr val="tx1"/>
                          </a:solidFill>
                          <a:latin typeface="Arial" pitchFamily="34" charset="0"/>
                          <a:ea typeface="+mn-ea"/>
                          <a:cs typeface="Arial" pitchFamily="34" charset="0"/>
                        </a:rPr>
                        <a:t>3.1 La signature d’un bon de commande ou l’acceptation d’un devis emporte application des conditions générales de vente et engage contractuellement le Client au règlement du prix convenu, en principal et accessoires, selon les modalités de règlement édictées.</a:t>
                      </a:r>
                    </a:p>
                    <a:p>
                      <a:pPr>
                        <a:lnSpc>
                          <a:spcPct val="90000"/>
                        </a:lnSpc>
                      </a:pPr>
                      <a:r>
                        <a:rPr lang="fr-FR" sz="700" b="0" kern="1200" dirty="0" smtClean="0">
                          <a:solidFill>
                            <a:schemeClr val="tx1"/>
                          </a:solidFill>
                          <a:latin typeface="Arial" pitchFamily="34" charset="0"/>
                          <a:ea typeface="+mn-ea"/>
                          <a:cs typeface="Arial" pitchFamily="34" charset="0"/>
                        </a:rPr>
                        <a:t>3.2 Le devis ne fixe aucune des modalités de l’exécution de la Prestation qui feront l’objet d’un document contractuel séparé.</a:t>
                      </a:r>
                    </a:p>
                    <a:p>
                      <a:pPr>
                        <a:lnSpc>
                          <a:spcPct val="90000"/>
                        </a:lnSpc>
                      </a:pPr>
                      <a:r>
                        <a:rPr lang="fr-FR" sz="700" b="0" kern="1200" dirty="0" smtClean="0">
                          <a:solidFill>
                            <a:schemeClr val="tx1"/>
                          </a:solidFill>
                          <a:latin typeface="Arial" pitchFamily="34" charset="0"/>
                          <a:ea typeface="+mn-ea"/>
                          <a:cs typeface="Arial" pitchFamily="34" charset="0"/>
                        </a:rPr>
                        <a:t>3.3 Tout devis n’est valable que pour une période de deux (2) mois à compter de sa date d’édition.</a:t>
                      </a:r>
                    </a:p>
                    <a:p>
                      <a:pPr>
                        <a:lnSpc>
                          <a:spcPct val="90000"/>
                        </a:lnSpc>
                      </a:pPr>
                      <a:r>
                        <a:rPr lang="fr-FR" sz="700" b="0" kern="1200" dirty="0" smtClean="0">
                          <a:solidFill>
                            <a:schemeClr val="tx1"/>
                          </a:solidFill>
                          <a:latin typeface="Arial" pitchFamily="34" charset="0"/>
                          <a:ea typeface="+mn-ea"/>
                          <a:cs typeface="Arial" pitchFamily="34" charset="0"/>
                        </a:rPr>
                        <a:t>3.4 PEOLEO s’engage, dans le cadre de son obligation de moyen, à faire tous ses efforts afin de respecter les délais de réalisation initialement proposés. Cependant, au regard de la personnalisation du produit et des contraintes techniques, ces délais proposés ne pourront engager PEOLEO et ne sont indiqués qu’à titre indicatif. Aucune réclamation, de quelque nature qu’elle soit, ne pourra en conséquence être excipée par le Client.</a:t>
                      </a:r>
                    </a:p>
                  </a:txBody>
                  <a:tcPr>
                    <a:noFill/>
                  </a:tcPr>
                </a:tc>
                <a:tc>
                  <a:txBody>
                    <a:bodyPr/>
                    <a:lstStyle/>
                    <a:p>
                      <a:pPr>
                        <a:lnSpc>
                          <a:spcPct val="90000"/>
                        </a:lnSpc>
                      </a:pPr>
                      <a:endParaRPr lang="fr-FR" sz="700" b="0" kern="1200" dirty="0" smtClean="0">
                        <a:solidFill>
                          <a:schemeClr val="tx1"/>
                        </a:solidFill>
                        <a:latin typeface="Arial" pitchFamily="34" charset="0"/>
                        <a:ea typeface="+mn-ea"/>
                        <a:cs typeface="Arial" pitchFamily="34" charset="0"/>
                      </a:endParaRPr>
                    </a:p>
                    <a:p>
                      <a:pPr>
                        <a:lnSpc>
                          <a:spcPct val="90000"/>
                        </a:lnSpc>
                      </a:pPr>
                      <a:r>
                        <a:rPr lang="fr-FR" sz="700" b="0" kern="1200" dirty="0" smtClean="0">
                          <a:solidFill>
                            <a:schemeClr val="tx1"/>
                          </a:solidFill>
                          <a:latin typeface="Arial" pitchFamily="34" charset="0"/>
                          <a:ea typeface="+mn-ea"/>
                          <a:cs typeface="Arial" pitchFamily="34" charset="0"/>
                        </a:rPr>
                        <a:t>3.5 PEOLEO se réserve le droit, afin de satisfaire les délais ou la demande du Client, de sous-traiter tout ou partie de la Prestation.</a:t>
                      </a:r>
                    </a:p>
                    <a:p>
                      <a:pPr>
                        <a:lnSpc>
                          <a:spcPct val="90000"/>
                        </a:lnSpc>
                      </a:pPr>
                      <a:endParaRPr lang="fr-FR" sz="700" b="0" kern="1200" dirty="0" smtClean="0">
                        <a:solidFill>
                          <a:srgbClr val="FF6600"/>
                        </a:solidFill>
                        <a:latin typeface="Arial" pitchFamily="34" charset="0"/>
                        <a:ea typeface="+mn-ea"/>
                        <a:cs typeface="Arial" pitchFamily="34" charset="0"/>
                      </a:endParaRPr>
                    </a:p>
                    <a:p>
                      <a:pPr>
                        <a:lnSpc>
                          <a:spcPct val="90000"/>
                        </a:lnSpc>
                      </a:pPr>
                      <a:r>
                        <a:rPr lang="fr-FR" sz="700" b="0" kern="1200" dirty="0" smtClean="0">
                          <a:solidFill>
                            <a:srgbClr val="FF6600"/>
                          </a:solidFill>
                          <a:latin typeface="Arial" pitchFamily="34" charset="0"/>
                          <a:ea typeface="+mn-ea"/>
                          <a:cs typeface="Arial" pitchFamily="34" charset="0"/>
                        </a:rPr>
                        <a:t>Article 4 : ECHANGES</a:t>
                      </a:r>
                    </a:p>
                    <a:p>
                      <a:pPr>
                        <a:lnSpc>
                          <a:spcPct val="90000"/>
                        </a:lnSpc>
                      </a:pPr>
                      <a:r>
                        <a:rPr lang="fr-FR" sz="700" b="0" kern="1200" dirty="0" smtClean="0">
                          <a:solidFill>
                            <a:schemeClr val="tx1"/>
                          </a:solidFill>
                          <a:latin typeface="Arial" pitchFamily="34" charset="0"/>
                          <a:ea typeface="+mn-ea"/>
                          <a:cs typeface="Arial" pitchFamily="34" charset="0"/>
                        </a:rPr>
                        <a:t>4.1 Les Parties conviennent de choisir chacune un interlocuteur privilégié chargé du suivi de la Prestation et du règlement des ajustements et questions techniques et administratives.</a:t>
                      </a:r>
                    </a:p>
                    <a:p>
                      <a:pPr>
                        <a:lnSpc>
                          <a:spcPct val="90000"/>
                        </a:lnSpc>
                      </a:pPr>
                      <a:r>
                        <a:rPr lang="fr-FR" sz="700" b="0" kern="1200" dirty="0" smtClean="0">
                          <a:solidFill>
                            <a:schemeClr val="tx1"/>
                          </a:solidFill>
                          <a:latin typeface="Arial" pitchFamily="34" charset="0"/>
                          <a:ea typeface="+mn-ea"/>
                          <a:cs typeface="Arial" pitchFamily="34" charset="0"/>
                        </a:rPr>
                        <a:t>4.2 Chaque demande de documents, d’information ou de tout autre élément nécessaire à la bonne marche du projet s’effectuera de préférence par courrier électronique.</a:t>
                      </a:r>
                    </a:p>
                    <a:p>
                      <a:pPr>
                        <a:lnSpc>
                          <a:spcPct val="90000"/>
                        </a:lnSpc>
                      </a:pPr>
                      <a:r>
                        <a:rPr lang="fr-FR" sz="700" b="0" kern="1200" dirty="0" smtClean="0">
                          <a:solidFill>
                            <a:schemeClr val="tx1"/>
                          </a:solidFill>
                          <a:latin typeface="Arial" pitchFamily="34" charset="0"/>
                          <a:ea typeface="+mn-ea"/>
                          <a:cs typeface="Arial" pitchFamily="34" charset="0"/>
                        </a:rPr>
                        <a:t>Toute demande doit faire l’objet d’une réponse au plus tard dans les 48 heures ouvrées. À défaut, PEOLEO pourra considérer que cet élément est secondaire pour l’exécution de la Prestation et poursuivre sa réalisation.</a:t>
                      </a:r>
                    </a:p>
                    <a:p>
                      <a:pPr>
                        <a:lnSpc>
                          <a:spcPct val="90000"/>
                        </a:lnSpc>
                      </a:pPr>
                      <a:r>
                        <a:rPr lang="fr-FR" sz="700" b="0" kern="1200" dirty="0" smtClean="0">
                          <a:solidFill>
                            <a:schemeClr val="tx1"/>
                          </a:solidFill>
                          <a:latin typeface="Arial" pitchFamily="34" charset="0"/>
                          <a:ea typeface="+mn-ea"/>
                          <a:cs typeface="Arial" pitchFamily="34" charset="0"/>
                        </a:rPr>
                        <a:t>4.3 Si la fourniture de l’élément sollicité est indispensable à la réalisation de la Prestation, PEOLEO renouvellera la demande à l’issue du premier délai.</a:t>
                      </a:r>
                    </a:p>
                    <a:p>
                      <a:pPr>
                        <a:lnSpc>
                          <a:spcPct val="90000"/>
                        </a:lnSpc>
                      </a:pPr>
                      <a:r>
                        <a:rPr lang="fr-FR" sz="700" b="0" kern="1200" dirty="0" smtClean="0">
                          <a:solidFill>
                            <a:schemeClr val="tx1"/>
                          </a:solidFill>
                          <a:latin typeface="Arial" pitchFamily="34" charset="0"/>
                          <a:ea typeface="+mn-ea"/>
                          <a:cs typeface="Arial" pitchFamily="34" charset="0"/>
                        </a:rPr>
                        <a:t>À défaut de réponse dans un nouveau délai de 48 heures ouvrées, PEOLEO notifiera par lettre recommandée avec demande d’avis de réception une fiche d’incident.</a:t>
                      </a:r>
                    </a:p>
                    <a:p>
                      <a:pPr>
                        <a:lnSpc>
                          <a:spcPct val="90000"/>
                        </a:lnSpc>
                      </a:pPr>
                      <a:r>
                        <a:rPr lang="fr-FR" sz="700" b="0" kern="1200" dirty="0" smtClean="0">
                          <a:solidFill>
                            <a:schemeClr val="tx1"/>
                          </a:solidFill>
                          <a:latin typeface="Arial" pitchFamily="34" charset="0"/>
                          <a:ea typeface="+mn-ea"/>
                          <a:cs typeface="Arial" pitchFamily="34" charset="0"/>
                        </a:rPr>
                        <a:t>4.4 À défaut de réponse dans les cinq (5) jours suivant la réception du courrier ou en cas de réponse insuffisante sans communication des éléments indispensables à la poursuite du projet, PEOLEO sera en droit de résilier le contrat aux torts exclusifs du Client.</a:t>
                      </a:r>
                    </a:p>
                    <a:p>
                      <a:pPr>
                        <a:lnSpc>
                          <a:spcPct val="90000"/>
                        </a:lnSpc>
                      </a:pPr>
                      <a:r>
                        <a:rPr lang="fr-FR" sz="700" b="0" kern="1200" dirty="0" smtClean="0">
                          <a:solidFill>
                            <a:schemeClr val="tx1"/>
                          </a:solidFill>
                          <a:latin typeface="Arial" pitchFamily="34" charset="0"/>
                          <a:ea typeface="+mn-ea"/>
                          <a:cs typeface="Arial" pitchFamily="34" charset="0"/>
                        </a:rPr>
                        <a:t>Dans une telle hypothèse, le règlement du module en cours de réalisation ou, à défaut, de la Prestation en cours sera exigible, dans les conditions visées article 7.2.</a:t>
                      </a:r>
                    </a:p>
                    <a:p>
                      <a:pPr>
                        <a:lnSpc>
                          <a:spcPct val="90000"/>
                        </a:lnSpc>
                      </a:pPr>
                      <a:r>
                        <a:rPr lang="fr-FR" sz="700" b="0" kern="1200" dirty="0" smtClean="0">
                          <a:solidFill>
                            <a:schemeClr val="tx1"/>
                          </a:solidFill>
                          <a:latin typeface="Arial" pitchFamily="34" charset="0"/>
                          <a:ea typeface="+mn-ea"/>
                          <a:cs typeface="Arial" pitchFamily="34" charset="0"/>
                        </a:rPr>
                        <a:t> </a:t>
                      </a:r>
                      <a:endParaRPr lang="fr-FR" sz="700" b="0" kern="1200" dirty="0" smtClean="0">
                        <a:solidFill>
                          <a:srgbClr val="FF6600"/>
                        </a:solidFill>
                        <a:latin typeface="Arial" pitchFamily="34" charset="0"/>
                        <a:ea typeface="+mn-ea"/>
                        <a:cs typeface="Arial" pitchFamily="34" charset="0"/>
                      </a:endParaRPr>
                    </a:p>
                    <a:p>
                      <a:pPr>
                        <a:lnSpc>
                          <a:spcPct val="90000"/>
                        </a:lnSpc>
                      </a:pPr>
                      <a:r>
                        <a:rPr lang="fr-FR" sz="700" b="0" kern="1200" dirty="0" smtClean="0">
                          <a:solidFill>
                            <a:srgbClr val="FF6600"/>
                          </a:solidFill>
                          <a:latin typeface="Arial" pitchFamily="34" charset="0"/>
                          <a:ea typeface="+mn-ea"/>
                          <a:cs typeface="Arial" pitchFamily="34" charset="0"/>
                        </a:rPr>
                        <a:t>Article 5 : RECEPTION</a:t>
                      </a:r>
                    </a:p>
                    <a:p>
                      <a:pPr>
                        <a:lnSpc>
                          <a:spcPct val="90000"/>
                        </a:lnSpc>
                      </a:pPr>
                      <a:r>
                        <a:rPr lang="fr-FR" sz="700" b="0" kern="1200" dirty="0" smtClean="0">
                          <a:solidFill>
                            <a:schemeClr val="tx1"/>
                          </a:solidFill>
                          <a:latin typeface="Arial" pitchFamily="34" charset="0"/>
                          <a:ea typeface="+mn-ea"/>
                          <a:cs typeface="Arial" pitchFamily="34" charset="0"/>
                        </a:rPr>
                        <a:t>5.1 Chaque Prestation, si elle peut être scindée en plusieurs prestations identifiables (modules), fera l’objet de validations intermédiaires.</a:t>
                      </a:r>
                    </a:p>
                    <a:p>
                      <a:pPr>
                        <a:lnSpc>
                          <a:spcPct val="90000"/>
                        </a:lnSpc>
                      </a:pPr>
                      <a:endParaRPr lang="fr-FR" sz="700" b="0" kern="1200" dirty="0" smtClean="0">
                        <a:solidFill>
                          <a:schemeClr val="tx1"/>
                        </a:solidFill>
                        <a:latin typeface="Arial" pitchFamily="34" charset="0"/>
                        <a:ea typeface="+mn-ea"/>
                        <a:cs typeface="Arial" pitchFamily="34" charset="0"/>
                      </a:endParaRPr>
                    </a:p>
                    <a:p>
                      <a:pPr>
                        <a:lnSpc>
                          <a:spcPct val="90000"/>
                        </a:lnSpc>
                      </a:pPr>
                      <a:endParaRPr lang="fr-FR" sz="700" b="0" dirty="0" smtClean="0">
                        <a:solidFill>
                          <a:schemeClr val="tx1"/>
                        </a:solidFill>
                        <a:latin typeface="Arial" pitchFamily="34" charset="0"/>
                        <a:cs typeface="Arial" pitchFamily="34" charset="0"/>
                      </a:endParaRPr>
                    </a:p>
                    <a:p>
                      <a:pPr>
                        <a:lnSpc>
                          <a:spcPct val="90000"/>
                        </a:lnSpc>
                      </a:pPr>
                      <a:endParaRPr lang="fr-FR" sz="700" b="0" dirty="0">
                        <a:solidFill>
                          <a:schemeClr val="tx1"/>
                        </a:solidFill>
                        <a:latin typeface="Arial" pitchFamily="34" charset="0"/>
                        <a:cs typeface="Arial" pitchFamily="34" charset="0"/>
                      </a:endParaRPr>
                    </a:p>
                  </a:txBody>
                  <a:tcPr>
                    <a:noFill/>
                  </a:tcPr>
                </a:tc>
                <a:tc>
                  <a:txBody>
                    <a:bodyPr/>
                    <a:lstStyle/>
                    <a:p>
                      <a:pPr>
                        <a:lnSpc>
                          <a:spcPct val="90000"/>
                        </a:lnSpc>
                      </a:pPr>
                      <a:r>
                        <a:rPr lang="fr-FR" sz="700" b="0" kern="1200" dirty="0" smtClean="0">
                          <a:solidFill>
                            <a:schemeClr val="tx1"/>
                          </a:solidFill>
                          <a:latin typeface="Arial" pitchFamily="34" charset="0"/>
                          <a:ea typeface="+mn-ea"/>
                          <a:cs typeface="Arial" pitchFamily="34" charset="0"/>
                        </a:rPr>
                        <a:t>Chaque module réalisé sera soumis pour validation au Client qui dispose d’un délai de sept (7) jours francs pour émettre toute réserve clairement motivée, par courrier électronique avec accusé de réception ou par lettre recommandée avec demande d’avis de réception.</a:t>
                      </a:r>
                    </a:p>
                    <a:p>
                      <a:pPr>
                        <a:lnSpc>
                          <a:spcPct val="90000"/>
                        </a:lnSpc>
                      </a:pPr>
                      <a:r>
                        <a:rPr lang="fr-FR" sz="700" b="0" kern="1200" dirty="0" smtClean="0">
                          <a:solidFill>
                            <a:schemeClr val="tx1"/>
                          </a:solidFill>
                          <a:latin typeface="Arial" pitchFamily="34" charset="0"/>
                          <a:ea typeface="+mn-ea"/>
                          <a:cs typeface="Arial" pitchFamily="34" charset="0"/>
                        </a:rPr>
                        <a:t>A défaut de validation ou de réserve dans ce délai, le module sera déclaré accepté par le Client qui ne pourra par la suite en contester le contenu ou le mode opératoire, hormis dans le cadre de la garantie limitée abordée infra.</a:t>
                      </a:r>
                    </a:p>
                    <a:p>
                      <a:pPr>
                        <a:lnSpc>
                          <a:spcPct val="90000"/>
                        </a:lnSpc>
                      </a:pPr>
                      <a:r>
                        <a:rPr lang="fr-FR" sz="700" b="0" kern="1200" dirty="0" smtClean="0">
                          <a:solidFill>
                            <a:schemeClr val="tx1"/>
                          </a:solidFill>
                          <a:latin typeface="Arial" pitchFamily="34" charset="0"/>
                          <a:ea typeface="+mn-ea"/>
                          <a:cs typeface="Arial" pitchFamily="34" charset="0"/>
                        </a:rPr>
                        <a:t>5.2 La Prestation (le produit final) fera l’objet d’une procédure de </a:t>
                      </a:r>
                      <a:r>
                        <a:rPr lang="fr-FR" sz="700" b="0" kern="1200" dirty="0" err="1" smtClean="0">
                          <a:solidFill>
                            <a:schemeClr val="tx1"/>
                          </a:solidFill>
                          <a:latin typeface="Arial" pitchFamily="34" charset="0"/>
                          <a:ea typeface="+mn-ea"/>
                          <a:cs typeface="Arial" pitchFamily="34" charset="0"/>
                        </a:rPr>
                        <a:t>recettage</a:t>
                      </a:r>
                      <a:r>
                        <a:rPr lang="fr-FR" sz="700" b="0" kern="1200" dirty="0" smtClean="0">
                          <a:solidFill>
                            <a:schemeClr val="tx1"/>
                          </a:solidFill>
                          <a:latin typeface="Arial" pitchFamily="34" charset="0"/>
                          <a:ea typeface="+mn-ea"/>
                          <a:cs typeface="Arial" pitchFamily="34" charset="0"/>
                        </a:rPr>
                        <a:t> séparée ouvrant droit à garantie. La Prestation sera transmise au Client qui aura un délai de dix (10) jours à compter de la date de transmission afin de procéder aux tests qu’il estime nécessaire.</a:t>
                      </a:r>
                    </a:p>
                    <a:p>
                      <a:pPr>
                        <a:lnSpc>
                          <a:spcPct val="90000"/>
                        </a:lnSpc>
                      </a:pPr>
                      <a:r>
                        <a:rPr lang="fr-FR" sz="700" b="0" kern="1200" dirty="0" smtClean="0">
                          <a:solidFill>
                            <a:schemeClr val="tx1"/>
                          </a:solidFill>
                          <a:latin typeface="Arial" pitchFamily="34" charset="0"/>
                          <a:ea typeface="+mn-ea"/>
                          <a:cs typeface="Arial" pitchFamily="34" charset="0"/>
                        </a:rPr>
                        <a:t>A défaut de réserve dûment motivée dans ce délai, la Prestation est considérée comme acceptée dans son intégralité.</a:t>
                      </a:r>
                    </a:p>
                    <a:p>
                      <a:pPr>
                        <a:lnSpc>
                          <a:spcPct val="90000"/>
                        </a:lnSpc>
                      </a:pPr>
                      <a:r>
                        <a:rPr lang="fr-FR" sz="700" b="0" kern="1200" dirty="0" smtClean="0">
                          <a:solidFill>
                            <a:schemeClr val="tx1"/>
                          </a:solidFill>
                          <a:latin typeface="Arial" pitchFamily="34" charset="0"/>
                          <a:ea typeface="+mn-ea"/>
                          <a:cs typeface="Arial" pitchFamily="34" charset="0"/>
                        </a:rPr>
                        <a:t>Il est précisé que toute réserve, s’il y a eu au préalable des validations intermédiaires, ne pourra porter que sur l’interopérabilité des modules et non sur les modules eux-mêmes déjà validés.</a:t>
                      </a:r>
                    </a:p>
                    <a:p>
                      <a:pPr>
                        <a:lnSpc>
                          <a:spcPct val="90000"/>
                        </a:lnSpc>
                      </a:pPr>
                      <a:r>
                        <a:rPr lang="fr-FR" sz="700" b="0" kern="1200" dirty="0" smtClean="0">
                          <a:solidFill>
                            <a:schemeClr val="tx1"/>
                          </a:solidFill>
                          <a:latin typeface="Arial" pitchFamily="34" charset="0"/>
                          <a:ea typeface="+mn-ea"/>
                          <a:cs typeface="Arial" pitchFamily="34" charset="0"/>
                        </a:rPr>
                        <a:t>Toute réclamation postérieure à ce délai donnera lieu à facturation, à l’exception d’une intervention au titre de la garantie.</a:t>
                      </a:r>
                    </a:p>
                    <a:p>
                      <a:pPr>
                        <a:lnSpc>
                          <a:spcPct val="90000"/>
                        </a:lnSpc>
                      </a:pPr>
                      <a:r>
                        <a:rPr lang="fr-FR" sz="700" b="0" kern="1200" dirty="0" smtClean="0">
                          <a:solidFill>
                            <a:schemeClr val="tx1"/>
                          </a:solidFill>
                          <a:latin typeface="Arial" pitchFamily="34" charset="0"/>
                          <a:ea typeface="+mn-ea"/>
                          <a:cs typeface="Arial" pitchFamily="34" charset="0"/>
                        </a:rPr>
                        <a:t>5.3 Pour toute mise à disposition, PEOLEO transmettra les éléments et les modules au Client sous la forme préalablement convenu, ou, à défaut, avec le support de son choix.</a:t>
                      </a:r>
                    </a:p>
                    <a:p>
                      <a:pPr>
                        <a:lnSpc>
                          <a:spcPct val="90000"/>
                        </a:lnSpc>
                      </a:pPr>
                      <a:r>
                        <a:rPr lang="fr-FR" sz="700" b="0" kern="1200" dirty="0" smtClean="0">
                          <a:solidFill>
                            <a:schemeClr val="tx1"/>
                          </a:solidFill>
                          <a:latin typeface="Arial" pitchFamily="34" charset="0"/>
                          <a:ea typeface="+mn-ea"/>
                          <a:cs typeface="Arial" pitchFamily="34" charset="0"/>
                        </a:rPr>
                        <a:t> </a:t>
                      </a:r>
                      <a:endParaRPr lang="fr-FR" sz="700" b="0" kern="1200" dirty="0" smtClean="0">
                        <a:solidFill>
                          <a:srgbClr val="FF6600"/>
                        </a:solidFill>
                        <a:latin typeface="Arial" pitchFamily="34" charset="0"/>
                        <a:ea typeface="+mn-ea"/>
                        <a:cs typeface="Arial" pitchFamily="34" charset="0"/>
                      </a:endParaRPr>
                    </a:p>
                    <a:p>
                      <a:pPr>
                        <a:lnSpc>
                          <a:spcPct val="90000"/>
                        </a:lnSpc>
                      </a:pPr>
                      <a:r>
                        <a:rPr lang="fr-FR" sz="700" b="0" kern="1200" dirty="0" smtClean="0">
                          <a:solidFill>
                            <a:srgbClr val="FF6600"/>
                          </a:solidFill>
                          <a:latin typeface="Arial" pitchFamily="34" charset="0"/>
                          <a:ea typeface="+mn-ea"/>
                          <a:cs typeface="Arial" pitchFamily="34" charset="0"/>
                        </a:rPr>
                        <a:t>Article 6 : GARANTIES</a:t>
                      </a:r>
                    </a:p>
                    <a:p>
                      <a:pPr>
                        <a:lnSpc>
                          <a:spcPct val="90000"/>
                        </a:lnSpc>
                      </a:pPr>
                      <a:r>
                        <a:rPr lang="fr-FR" sz="700" b="0" kern="1200" dirty="0" smtClean="0">
                          <a:solidFill>
                            <a:schemeClr val="tx1"/>
                          </a:solidFill>
                          <a:latin typeface="Arial" pitchFamily="34" charset="0"/>
                          <a:ea typeface="+mn-ea"/>
                          <a:cs typeface="Arial" pitchFamily="34" charset="0"/>
                        </a:rPr>
                        <a:t>6.1 Les Prestations sont garanties contre tout défaut mineur ou bogue qui sera corrigé à bref délai à compter de leur connaissance, dans la limite de trois (3) mois après la date de </a:t>
                      </a:r>
                      <a:r>
                        <a:rPr lang="fr-FR" sz="700" b="0" kern="1200" dirty="0" err="1" smtClean="0">
                          <a:solidFill>
                            <a:schemeClr val="tx1"/>
                          </a:solidFill>
                          <a:latin typeface="Arial" pitchFamily="34" charset="0"/>
                          <a:ea typeface="+mn-ea"/>
                          <a:cs typeface="Arial" pitchFamily="34" charset="0"/>
                        </a:rPr>
                        <a:t>recettage</a:t>
                      </a:r>
                      <a:r>
                        <a:rPr lang="fr-FR" sz="700" b="0" kern="1200" dirty="0" smtClean="0">
                          <a:solidFill>
                            <a:schemeClr val="tx1"/>
                          </a:solidFill>
                          <a:latin typeface="Arial" pitchFamily="34" charset="0"/>
                          <a:ea typeface="+mn-ea"/>
                          <a:cs typeface="Arial" pitchFamily="34" charset="0"/>
                        </a:rPr>
                        <a:t> final. La garantie ne se substitue pas à l’absence de réserve lors de la procédure de </a:t>
                      </a:r>
                      <a:r>
                        <a:rPr lang="fr-FR" sz="700" b="0" kern="1200" dirty="0" err="1" smtClean="0">
                          <a:solidFill>
                            <a:schemeClr val="tx1"/>
                          </a:solidFill>
                          <a:latin typeface="Arial" pitchFamily="34" charset="0"/>
                          <a:ea typeface="+mn-ea"/>
                          <a:cs typeface="Arial" pitchFamily="34" charset="0"/>
                        </a:rPr>
                        <a:t>recettage</a:t>
                      </a:r>
                      <a:r>
                        <a:rPr lang="fr-FR" sz="700" b="0" kern="1200" dirty="0" smtClean="0">
                          <a:solidFill>
                            <a:schemeClr val="tx1"/>
                          </a:solidFill>
                          <a:latin typeface="Arial" pitchFamily="34" charset="0"/>
                          <a:ea typeface="+mn-ea"/>
                          <a:cs typeface="Arial" pitchFamily="34" charset="0"/>
                        </a:rPr>
                        <a:t>.</a:t>
                      </a:r>
                    </a:p>
                    <a:p>
                      <a:pPr>
                        <a:lnSpc>
                          <a:spcPct val="90000"/>
                        </a:lnSpc>
                      </a:pPr>
                      <a:r>
                        <a:rPr lang="fr-FR" sz="700" b="0" kern="1200" dirty="0" smtClean="0">
                          <a:solidFill>
                            <a:schemeClr val="tx1"/>
                          </a:solidFill>
                          <a:latin typeface="Arial" pitchFamily="34" charset="0"/>
                          <a:ea typeface="+mn-ea"/>
                          <a:cs typeface="Arial" pitchFamily="34" charset="0"/>
                        </a:rPr>
                        <a:t>PEOLEO n’interviendra donc aucunement pour tout ajout, correction, modification non prévu dans la commande initiale ou dans un avenant signé avant </a:t>
                      </a:r>
                      <a:r>
                        <a:rPr lang="fr-FR" sz="700" b="0" kern="1200" dirty="0" err="1" smtClean="0">
                          <a:solidFill>
                            <a:schemeClr val="tx1"/>
                          </a:solidFill>
                          <a:latin typeface="Arial" pitchFamily="34" charset="0"/>
                          <a:ea typeface="+mn-ea"/>
                          <a:cs typeface="Arial" pitchFamily="34" charset="0"/>
                        </a:rPr>
                        <a:t>recettage</a:t>
                      </a:r>
                      <a:r>
                        <a:rPr lang="fr-FR" sz="700" b="0" kern="1200" dirty="0" smtClean="0">
                          <a:solidFill>
                            <a:schemeClr val="tx1"/>
                          </a:solidFill>
                          <a:latin typeface="Arial" pitchFamily="34" charset="0"/>
                          <a:ea typeface="+mn-ea"/>
                          <a:cs typeface="Arial" pitchFamily="34" charset="0"/>
                        </a:rPr>
                        <a:t> final.</a:t>
                      </a:r>
                    </a:p>
                    <a:p>
                      <a:pPr>
                        <a:lnSpc>
                          <a:spcPct val="90000"/>
                        </a:lnSpc>
                      </a:pPr>
                      <a:endParaRPr lang="fr-FR" sz="700" b="0" kern="1200" dirty="0" smtClean="0">
                        <a:solidFill>
                          <a:schemeClr val="tx1"/>
                        </a:solidFill>
                        <a:latin typeface="Arial" pitchFamily="34" charset="0"/>
                        <a:ea typeface="+mn-ea"/>
                        <a:cs typeface="Arial" pitchFamily="34" charset="0"/>
                      </a:endParaRPr>
                    </a:p>
                    <a:p>
                      <a:pPr>
                        <a:lnSpc>
                          <a:spcPct val="90000"/>
                        </a:lnSpc>
                      </a:pPr>
                      <a:endParaRPr lang="fr-FR" sz="700" b="0" kern="1200" dirty="0" smtClean="0">
                        <a:solidFill>
                          <a:schemeClr val="tx1"/>
                        </a:solidFill>
                        <a:latin typeface="Arial" pitchFamily="34" charset="0"/>
                        <a:ea typeface="+mn-ea"/>
                        <a:cs typeface="Arial" pitchFamily="34" charset="0"/>
                      </a:endParaRPr>
                    </a:p>
                  </a:txBody>
                  <a:tcPr>
                    <a:noFill/>
                  </a:tcPr>
                </a:tc>
                <a:tc>
                  <a:txBody>
                    <a:bodyPr/>
                    <a:lstStyle/>
                    <a:p>
                      <a:pPr>
                        <a:lnSpc>
                          <a:spcPct val="90000"/>
                        </a:lnSpc>
                      </a:pPr>
                      <a:r>
                        <a:rPr lang="fr-FR" sz="700" b="0" kern="1200" dirty="0" smtClean="0">
                          <a:solidFill>
                            <a:schemeClr val="tx1"/>
                          </a:solidFill>
                          <a:latin typeface="Arial" pitchFamily="34" charset="0"/>
                          <a:ea typeface="+mn-ea"/>
                          <a:cs typeface="Arial" pitchFamily="34" charset="0"/>
                        </a:rPr>
                        <a:t>Toute demande à ce titre fera l’objet de la fourniture d’un nouveau devis.</a:t>
                      </a:r>
                    </a:p>
                    <a:p>
                      <a:pPr>
                        <a:lnSpc>
                          <a:spcPct val="90000"/>
                        </a:lnSpc>
                      </a:pPr>
                      <a:r>
                        <a:rPr lang="fr-FR" sz="700" b="0" kern="1200" dirty="0" smtClean="0">
                          <a:solidFill>
                            <a:schemeClr val="tx1"/>
                          </a:solidFill>
                          <a:latin typeface="Arial" pitchFamily="34" charset="0"/>
                          <a:ea typeface="+mn-ea"/>
                          <a:cs typeface="Arial" pitchFamily="34" charset="0"/>
                        </a:rPr>
                        <a:t>6.2 En cas de mise en œuvre de la responsabilité de PEOLEO, quel qu’en soit le motif, la garantie pécuniaire supportée sera limitée au montant visé au titre de son assurance responsabilité civile professionnelle.</a:t>
                      </a:r>
                    </a:p>
                    <a:p>
                      <a:pPr>
                        <a:lnSpc>
                          <a:spcPct val="90000"/>
                        </a:lnSpc>
                      </a:pPr>
                      <a:r>
                        <a:rPr lang="fr-FR" sz="700" b="0" kern="1200" dirty="0" smtClean="0">
                          <a:solidFill>
                            <a:schemeClr val="tx1"/>
                          </a:solidFill>
                          <a:latin typeface="Arial" pitchFamily="34" charset="0"/>
                          <a:ea typeface="+mn-ea"/>
                          <a:cs typeface="Arial" pitchFamily="34" charset="0"/>
                        </a:rPr>
                        <a:t> </a:t>
                      </a:r>
                    </a:p>
                    <a:p>
                      <a:pPr>
                        <a:lnSpc>
                          <a:spcPct val="90000"/>
                        </a:lnSpc>
                      </a:pPr>
                      <a:r>
                        <a:rPr lang="fr-FR" sz="700" b="0" kern="1200" dirty="0" smtClean="0">
                          <a:solidFill>
                            <a:srgbClr val="FF6600"/>
                          </a:solidFill>
                          <a:latin typeface="Arial" pitchFamily="34" charset="0"/>
                          <a:ea typeface="+mn-ea"/>
                          <a:cs typeface="Arial" pitchFamily="34" charset="0"/>
                        </a:rPr>
                        <a:t>Article 7 : REGLEMENT</a:t>
                      </a:r>
                    </a:p>
                    <a:p>
                      <a:pPr>
                        <a:lnSpc>
                          <a:spcPct val="90000"/>
                        </a:lnSpc>
                      </a:pPr>
                      <a:r>
                        <a:rPr lang="fr-FR" sz="700" b="0" kern="1200" dirty="0" smtClean="0">
                          <a:solidFill>
                            <a:schemeClr val="tx1"/>
                          </a:solidFill>
                          <a:latin typeface="Arial" pitchFamily="34" charset="0"/>
                          <a:ea typeface="+mn-ea"/>
                          <a:cs typeface="Arial" pitchFamily="34" charset="0"/>
                        </a:rPr>
                        <a:t>7.1. Le prix convenu au bon de commande ou au devis est fixé toutes taxes comprises, sans escompte.</a:t>
                      </a:r>
                    </a:p>
                    <a:p>
                      <a:pPr>
                        <a:lnSpc>
                          <a:spcPct val="90000"/>
                        </a:lnSpc>
                      </a:pPr>
                      <a:r>
                        <a:rPr lang="fr-FR" sz="700" b="0" kern="1200" dirty="0" smtClean="0">
                          <a:solidFill>
                            <a:schemeClr val="tx1"/>
                          </a:solidFill>
                          <a:latin typeface="Arial" pitchFamily="34" charset="0"/>
                          <a:ea typeface="+mn-ea"/>
                          <a:cs typeface="Arial" pitchFamily="34" charset="0"/>
                        </a:rPr>
                        <a:t>Il devra être réglé par le Client selon l’échéancier et les délais de paiement définis sur le devis.</a:t>
                      </a:r>
                    </a:p>
                    <a:p>
                      <a:pPr>
                        <a:lnSpc>
                          <a:spcPct val="90000"/>
                        </a:lnSpc>
                      </a:pPr>
                      <a:r>
                        <a:rPr lang="fr-FR" sz="700" b="0" kern="1200" dirty="0" smtClean="0">
                          <a:solidFill>
                            <a:schemeClr val="tx1"/>
                          </a:solidFill>
                          <a:latin typeface="Arial" pitchFamily="34" charset="0"/>
                          <a:ea typeface="+mn-ea"/>
                          <a:cs typeface="Arial" pitchFamily="34" charset="0"/>
                        </a:rPr>
                        <a:t>7.2. À défaut de règlement dans ce délai ou  en cas de résiliation pour inobservation des présentes, le Client se verra appliquer, sans mise en demeure préalable, un intérêt sur les sommes restant dues, toutes taxes comprises, égal au taux d’intérêt légal multiplié par trois (3) ainsi qu’à titre de clause pénale une pénalité équivalent à 5% du montant de l’impayé.</a:t>
                      </a:r>
                    </a:p>
                    <a:p>
                      <a:pPr>
                        <a:lnSpc>
                          <a:spcPct val="90000"/>
                        </a:lnSpc>
                      </a:pPr>
                      <a:r>
                        <a:rPr lang="fr-FR" sz="700" b="0" kern="1200" dirty="0" smtClean="0">
                          <a:solidFill>
                            <a:schemeClr val="tx1"/>
                          </a:solidFill>
                          <a:latin typeface="Arial" pitchFamily="34" charset="0"/>
                          <a:ea typeface="+mn-ea"/>
                          <a:cs typeface="Arial" pitchFamily="34" charset="0"/>
                        </a:rPr>
                        <a:t>7.3. En cas de règlement anticipé, aucun escompte ne sera effectué.</a:t>
                      </a:r>
                    </a:p>
                    <a:p>
                      <a:pPr>
                        <a:lnSpc>
                          <a:spcPct val="90000"/>
                        </a:lnSpc>
                      </a:pPr>
                      <a:endParaRPr lang="fr-FR" sz="700" b="0" kern="1200" dirty="0" smtClean="0">
                        <a:solidFill>
                          <a:schemeClr val="tx1"/>
                        </a:solidFill>
                        <a:latin typeface="Arial" pitchFamily="34" charset="0"/>
                        <a:ea typeface="+mn-ea"/>
                        <a:cs typeface="Arial" pitchFamily="34" charset="0"/>
                      </a:endParaRPr>
                    </a:p>
                    <a:p>
                      <a:pPr>
                        <a:lnSpc>
                          <a:spcPct val="90000"/>
                        </a:lnSpc>
                      </a:pPr>
                      <a:r>
                        <a:rPr lang="fr-FR" sz="700" b="0" kern="1200" dirty="0" smtClean="0">
                          <a:solidFill>
                            <a:srgbClr val="FF6600"/>
                          </a:solidFill>
                          <a:latin typeface="Arial" pitchFamily="34" charset="0"/>
                          <a:ea typeface="+mn-ea"/>
                          <a:cs typeface="Arial" pitchFamily="34" charset="0"/>
                        </a:rPr>
                        <a:t>Article 8 : RÉSILIATION</a:t>
                      </a:r>
                    </a:p>
                    <a:p>
                      <a:pPr>
                        <a:lnSpc>
                          <a:spcPct val="90000"/>
                        </a:lnSpc>
                      </a:pPr>
                      <a:r>
                        <a:rPr lang="fr-FR" sz="700" b="0" kern="1200" dirty="0" smtClean="0">
                          <a:solidFill>
                            <a:schemeClr val="tx1"/>
                          </a:solidFill>
                          <a:latin typeface="Arial" pitchFamily="34" charset="0"/>
                          <a:ea typeface="+mn-ea"/>
                          <a:cs typeface="Arial" pitchFamily="34" charset="0"/>
                        </a:rPr>
                        <a:t>En dehors des cas visés à l'article 9, PEOLEO se réserve le droit de solliciter par lettre recommandée avec demande d'avis de réception la résiliation du contrat de vente en cas d'inobservation par le Client de ses obligations.</a:t>
                      </a:r>
                    </a:p>
                    <a:p>
                      <a:pPr>
                        <a:lnSpc>
                          <a:spcPct val="90000"/>
                        </a:lnSpc>
                      </a:pPr>
                      <a:r>
                        <a:rPr lang="fr-FR" sz="700" b="0" kern="1200" dirty="0" smtClean="0">
                          <a:solidFill>
                            <a:schemeClr val="tx1"/>
                          </a:solidFill>
                          <a:latin typeface="Arial" pitchFamily="34" charset="0"/>
                          <a:ea typeface="+mn-ea"/>
                          <a:cs typeface="Arial" pitchFamily="34" charset="0"/>
                        </a:rPr>
                        <a:t>Cette résiliation vaudra mise en demeure de régler les prestations livrées ou en cours.</a:t>
                      </a:r>
                    </a:p>
                    <a:p>
                      <a:pPr>
                        <a:lnSpc>
                          <a:spcPct val="90000"/>
                        </a:lnSpc>
                      </a:pPr>
                      <a:r>
                        <a:rPr lang="fr-FR" sz="700" b="0" kern="1200" dirty="0" smtClean="0">
                          <a:solidFill>
                            <a:schemeClr val="tx1"/>
                          </a:solidFill>
                          <a:latin typeface="Arial" pitchFamily="34" charset="0"/>
                          <a:ea typeface="+mn-ea"/>
                          <a:cs typeface="Arial" pitchFamily="34" charset="0"/>
                        </a:rPr>
                        <a:t> </a:t>
                      </a:r>
                    </a:p>
                  </a:txBody>
                  <a:tcPr>
                    <a:noFill/>
                  </a:tcPr>
                </a:tc>
              </a:tr>
            </a:tbl>
          </a:graphicData>
        </a:graphic>
      </p:graphicFrame>
      <p:sp>
        <p:nvSpPr>
          <p:cNvPr id="9" name="Rectangle à coins arrondis 8"/>
          <p:cNvSpPr/>
          <p:nvPr userDrawn="1"/>
        </p:nvSpPr>
        <p:spPr>
          <a:xfrm>
            <a:off x="6732240" y="4869160"/>
            <a:ext cx="1872208" cy="1368152"/>
          </a:xfrm>
          <a:prstGeom prst="roundRect">
            <a:avLst>
              <a:gd name="adj" fmla="val 6966"/>
            </a:avLst>
          </a:prstGeom>
          <a:solidFill>
            <a:schemeClr val="bg1"/>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Text Box 34"/>
          <p:cNvSpPr txBox="1">
            <a:spLocks noChangeArrowheads="1"/>
          </p:cNvSpPr>
          <p:nvPr userDrawn="1"/>
        </p:nvSpPr>
        <p:spPr bwMode="auto">
          <a:xfrm>
            <a:off x="7176269" y="6021288"/>
            <a:ext cx="1500187" cy="215900"/>
          </a:xfrm>
          <a:prstGeom prst="rect">
            <a:avLst/>
          </a:prstGeom>
          <a:noFill/>
          <a:ln w="9525">
            <a:noFill/>
            <a:miter lim="800000"/>
            <a:headEnd/>
            <a:tailEnd/>
          </a:ln>
        </p:spPr>
        <p:txBody>
          <a:bodyPr>
            <a:spAutoFit/>
          </a:bodyPr>
          <a:lstStyle/>
          <a:p>
            <a:pPr eaLnBrk="0" hangingPunct="0">
              <a:spcBef>
                <a:spcPct val="50000"/>
              </a:spcBef>
              <a:defRPr/>
            </a:pPr>
            <a:r>
              <a:rPr lang="fr-FR" sz="800" dirty="0">
                <a:solidFill>
                  <a:schemeClr val="bg1">
                    <a:lumMod val="65000"/>
                  </a:schemeClr>
                </a:solidFill>
              </a:rPr>
              <a:t>(Cachet, signature)</a:t>
            </a:r>
          </a:p>
        </p:txBody>
      </p:sp>
      <p:sp>
        <p:nvSpPr>
          <p:cNvPr id="11" name="Text Box 34"/>
          <p:cNvSpPr txBox="1">
            <a:spLocks noChangeArrowheads="1"/>
          </p:cNvSpPr>
          <p:nvPr userDrawn="1"/>
        </p:nvSpPr>
        <p:spPr bwMode="auto">
          <a:xfrm>
            <a:off x="7137845" y="4860760"/>
            <a:ext cx="1500187" cy="246221"/>
          </a:xfrm>
          <a:prstGeom prst="rect">
            <a:avLst/>
          </a:prstGeom>
          <a:noFill/>
          <a:ln w="9525">
            <a:noFill/>
            <a:miter lim="800000"/>
            <a:headEnd/>
            <a:tailEnd/>
          </a:ln>
        </p:spPr>
        <p:txBody>
          <a:bodyPr>
            <a:spAutoFit/>
          </a:bodyPr>
          <a:lstStyle/>
          <a:p>
            <a:pPr eaLnBrk="0" hangingPunct="0">
              <a:spcBef>
                <a:spcPct val="50000"/>
              </a:spcBef>
              <a:defRPr/>
            </a:pPr>
            <a:r>
              <a:rPr lang="fr-FR" sz="1000" dirty="0" smtClean="0">
                <a:solidFill>
                  <a:schemeClr val="tx1">
                    <a:lumMod val="75000"/>
                    <a:lumOff val="25000"/>
                  </a:schemeClr>
                </a:solidFill>
                <a:latin typeface="HelveticaNeueLT Pro 35 Th" pitchFamily="34" charset="0"/>
              </a:rPr>
              <a:t>Bon pour accord</a:t>
            </a:r>
            <a:endParaRPr lang="fr-FR" sz="1000" dirty="0">
              <a:solidFill>
                <a:schemeClr val="tx1">
                  <a:lumMod val="75000"/>
                  <a:lumOff val="25000"/>
                </a:schemeClr>
              </a:solidFill>
              <a:latin typeface="HelveticaNeueLT Pro 35 Th" pitchFamily="34" charset="0"/>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TERCALAIRE 1">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5" name="Ellipse 4"/>
          <p:cNvSpPr/>
          <p:nvPr userDrawn="1"/>
        </p:nvSpPr>
        <p:spPr>
          <a:xfrm>
            <a:off x="8532440" y="5301208"/>
            <a:ext cx="360040" cy="360040"/>
          </a:xfrm>
          <a:prstGeom prst="ellipse">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Sous-titre 2"/>
          <p:cNvSpPr>
            <a:spLocks noGrp="1"/>
          </p:cNvSpPr>
          <p:nvPr>
            <p:ph type="subTitle" idx="1" hasCustomPrompt="1"/>
          </p:nvPr>
        </p:nvSpPr>
        <p:spPr>
          <a:xfrm>
            <a:off x="827585" y="5485509"/>
            <a:ext cx="7932158" cy="391763"/>
          </a:xfrm>
        </p:spPr>
        <p:txBody>
          <a:bodyPr>
            <a:noAutofit/>
          </a:bodyPr>
          <a:lstStyle>
            <a:lvl1pPr marL="0" indent="0" algn="r">
              <a:buNone/>
              <a:defRPr sz="5400">
                <a:solidFill>
                  <a:schemeClr val="bg1">
                    <a:alpha val="81000"/>
                  </a:schemeClr>
                </a:solidFill>
                <a:latin typeface="Kozuka Gothic Pr6N EL" pitchFamily="34" charset="-128"/>
                <a:ea typeface="Kozuka Gothic Pr6N EL" pitchFamily="34" charset="-128"/>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dirty="0" smtClean="0"/>
              <a:t>titre du chapitre</a:t>
            </a:r>
            <a:endParaRPr lang="fr-FR" dirty="0"/>
          </a:p>
        </p:txBody>
      </p:sp>
      <p:sp>
        <p:nvSpPr>
          <p:cNvPr id="8" name="Espace réservé du texte 7"/>
          <p:cNvSpPr>
            <a:spLocks noGrp="1"/>
          </p:cNvSpPr>
          <p:nvPr>
            <p:ph type="body" sz="quarter" idx="10" hasCustomPrompt="1"/>
          </p:nvPr>
        </p:nvSpPr>
        <p:spPr>
          <a:xfrm>
            <a:off x="8570985" y="5370409"/>
            <a:ext cx="360362" cy="360363"/>
          </a:xfrm>
        </p:spPr>
        <p:txBody>
          <a:bodyPr/>
          <a:lstStyle>
            <a:lvl1pPr>
              <a:buNone/>
              <a:defRPr sz="1100">
                <a:solidFill>
                  <a:schemeClr val="bg1"/>
                </a:solidFill>
                <a:latin typeface="HelveticaNeueLT Pro 45 Lt" pitchFamily="34" charset="0"/>
              </a:defRPr>
            </a:lvl1pPr>
            <a:lvl2pPr>
              <a:buNone/>
              <a:defRPr/>
            </a:lvl2pPr>
            <a:lvl3pPr>
              <a:buNone/>
              <a:defRPr/>
            </a:lvl3pPr>
            <a:lvl4pPr>
              <a:buNone/>
              <a:defRPr/>
            </a:lvl4pPr>
            <a:lvl5pPr>
              <a:buNone/>
              <a:defRPr/>
            </a:lvl5pPr>
          </a:lstStyle>
          <a:p>
            <a:pPr lvl="0"/>
            <a:r>
              <a:rPr lang="fr-FR" dirty="0" smtClean="0"/>
              <a:t>1</a:t>
            </a:r>
            <a:endParaRPr lang="fr-FR"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4_DEVIS_détail">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4" name="Espace réservé de la date 3"/>
          <p:cNvSpPr>
            <a:spLocks noGrp="1"/>
          </p:cNvSpPr>
          <p:nvPr>
            <p:ph type="dt" sz="half" idx="10"/>
          </p:nvPr>
        </p:nvSpPr>
        <p:spPr/>
        <p:txBody>
          <a:bodyPr/>
          <a:lstStyle/>
          <a:p>
            <a:fld id="{102501EB-CB1D-4676-84AB-AFB78933EC7B}" type="datetime1">
              <a:rPr lang="fr-FR" smtClean="0"/>
              <a:pPr/>
              <a:t>15/04/2014</a:t>
            </a:fld>
            <a:endParaRPr lang="fr-FR"/>
          </a:p>
        </p:txBody>
      </p:sp>
      <p:sp>
        <p:nvSpPr>
          <p:cNvPr id="5" name="Espace réservé du pied de page 4"/>
          <p:cNvSpPr>
            <a:spLocks noGrp="1"/>
          </p:cNvSpPr>
          <p:nvPr>
            <p:ph type="ftr" sz="quarter" idx="11"/>
          </p:nvPr>
        </p:nvSpPr>
        <p:spPr/>
        <p:txBody>
          <a:bodyPr/>
          <a:lstStyle/>
          <a:p>
            <a:r>
              <a:rPr lang="fr-FR" smtClean="0"/>
              <a:t>EESSISISISOISOIOIOFISDOIFOQSIDOQID</a:t>
            </a:r>
            <a:endParaRPr lang="fr-FR" dirty="0"/>
          </a:p>
        </p:txBody>
      </p:sp>
      <p:sp>
        <p:nvSpPr>
          <p:cNvPr id="6" name="Espace réservé du numéro de diapositive 5"/>
          <p:cNvSpPr>
            <a:spLocks noGrp="1"/>
          </p:cNvSpPr>
          <p:nvPr>
            <p:ph type="sldNum" sz="quarter" idx="12"/>
          </p:nvPr>
        </p:nvSpPr>
        <p:spPr/>
        <p:txBody>
          <a:bodyPr/>
          <a:lstStyle/>
          <a:p>
            <a:fld id="{3C58F5FD-E7BB-4E8A-AC08-B8E371E51E7F}" type="slidenum">
              <a:rPr lang="fr-FR" smtClean="0"/>
              <a:pPr/>
              <a:t>‹N°›</a:t>
            </a:fld>
            <a:endParaRPr lang="fr-FR"/>
          </a:p>
        </p:txBody>
      </p:sp>
      <p:sp>
        <p:nvSpPr>
          <p:cNvPr id="7" name="ZoneTexte 6"/>
          <p:cNvSpPr txBox="1"/>
          <p:nvPr userDrawn="1"/>
        </p:nvSpPr>
        <p:spPr>
          <a:xfrm>
            <a:off x="475754" y="639531"/>
            <a:ext cx="4788490" cy="461665"/>
          </a:xfrm>
          <a:prstGeom prst="rect">
            <a:avLst/>
          </a:prstGeom>
          <a:noFill/>
        </p:spPr>
        <p:txBody>
          <a:bodyPr wrap="none" rtlCol="0">
            <a:spAutoFit/>
          </a:bodyPr>
          <a:lstStyle/>
          <a:p>
            <a:r>
              <a:rPr lang="fr-FR" sz="2400" dirty="0" smtClean="0">
                <a:solidFill>
                  <a:srgbClr val="FF6600"/>
                </a:solidFill>
                <a:latin typeface="Kozuka Gothic Pro EL" pitchFamily="34" charset="-128"/>
                <a:ea typeface="Kozuka Gothic Pro EL" pitchFamily="34" charset="-128"/>
              </a:rPr>
              <a:t>conditions générales de ventes </a:t>
            </a:r>
            <a:r>
              <a:rPr lang="fr-FR" sz="1800" dirty="0" smtClean="0">
                <a:solidFill>
                  <a:srgbClr val="FF6600"/>
                </a:solidFill>
                <a:latin typeface="Kozuka Gothic Pro EL" pitchFamily="34" charset="-128"/>
                <a:ea typeface="Kozuka Gothic Pro EL" pitchFamily="34" charset="-128"/>
              </a:rPr>
              <a:t>2/2</a:t>
            </a:r>
            <a:endParaRPr lang="fr-FR" sz="1800" dirty="0">
              <a:solidFill>
                <a:srgbClr val="FF6600"/>
              </a:solidFill>
              <a:latin typeface="Kozuka Gothic Pro EL" pitchFamily="34" charset="-128"/>
              <a:ea typeface="Kozuka Gothic Pro EL" pitchFamily="34" charset="-128"/>
            </a:endParaRPr>
          </a:p>
        </p:txBody>
      </p:sp>
      <p:graphicFrame>
        <p:nvGraphicFramePr>
          <p:cNvPr id="9" name="Tableau 8"/>
          <p:cNvGraphicFramePr>
            <a:graphicFrameLocks noGrp="1"/>
          </p:cNvGraphicFramePr>
          <p:nvPr userDrawn="1"/>
        </p:nvGraphicFramePr>
        <p:xfrm>
          <a:off x="467441" y="1240225"/>
          <a:ext cx="8215372" cy="5105400"/>
        </p:xfrm>
        <a:graphic>
          <a:graphicData uri="http://schemas.openxmlformats.org/drawingml/2006/table">
            <a:tbl>
              <a:tblPr firstRow="1" bandRow="1">
                <a:tableStyleId>{5C22544A-7EE6-4342-B048-85BDC9FD1C3A}</a:tableStyleId>
              </a:tblPr>
              <a:tblGrid>
                <a:gridCol w="2053843"/>
                <a:gridCol w="2053843"/>
                <a:gridCol w="2053843"/>
                <a:gridCol w="2053843"/>
              </a:tblGrid>
              <a:tr h="4818710">
                <a:tc>
                  <a:txBody>
                    <a:bodyPr/>
                    <a:lstStyle/>
                    <a:p>
                      <a:endParaRPr lang="fr-FR" sz="700" b="0" kern="1200" dirty="0" smtClean="0">
                        <a:solidFill>
                          <a:schemeClr val="tx1"/>
                        </a:solidFill>
                        <a:latin typeface="Arial" pitchFamily="34" charset="0"/>
                        <a:ea typeface="+mn-ea"/>
                        <a:cs typeface="Arial" pitchFamily="34" charset="0"/>
                      </a:endParaRPr>
                    </a:p>
                    <a:p>
                      <a:r>
                        <a:rPr lang="fr-FR" sz="700" b="0" kern="1200" dirty="0" smtClean="0">
                          <a:solidFill>
                            <a:srgbClr val="FF6600"/>
                          </a:solidFill>
                          <a:latin typeface="Arial" pitchFamily="34" charset="0"/>
                          <a:ea typeface="+mn-ea"/>
                          <a:cs typeface="Arial" pitchFamily="34" charset="0"/>
                        </a:rPr>
                        <a:t>Article 9 : FORCE MAJEURE ET ANNULATION DE LA COMMANDE</a:t>
                      </a:r>
                    </a:p>
                    <a:p>
                      <a:r>
                        <a:rPr lang="fr-FR" sz="700" b="0" kern="1200" dirty="0" smtClean="0">
                          <a:solidFill>
                            <a:schemeClr val="tx1"/>
                          </a:solidFill>
                          <a:latin typeface="Arial" pitchFamily="34" charset="0"/>
                          <a:ea typeface="+mn-ea"/>
                          <a:cs typeface="Arial" pitchFamily="34" charset="0"/>
                        </a:rPr>
                        <a:t>9.1 Le Client, postérieurement à la signature du bon de commande ou à l’acceptation d’un devis, ne pourra procéder à l’annulation de la commande, sauf en cas de force majeure dûment notifiée à PEOLEO dans les quarante huit (48) heures suivant la survenance de l’événement.</a:t>
                      </a:r>
                    </a:p>
                    <a:p>
                      <a:r>
                        <a:rPr lang="fr-FR" sz="700" b="0" kern="1200" dirty="0" smtClean="0">
                          <a:solidFill>
                            <a:schemeClr val="tx1"/>
                          </a:solidFill>
                          <a:latin typeface="Arial" pitchFamily="34" charset="0"/>
                          <a:ea typeface="+mn-ea"/>
                          <a:cs typeface="Arial" pitchFamily="34" charset="0"/>
                        </a:rPr>
                        <a:t>Il est cependant convenu que le règlement des modules </a:t>
                      </a:r>
                      <a:r>
                        <a:rPr lang="fr-FR" sz="700" b="0" kern="1200" dirty="0" err="1" smtClean="0">
                          <a:solidFill>
                            <a:schemeClr val="tx1"/>
                          </a:solidFill>
                          <a:latin typeface="Arial" pitchFamily="34" charset="0"/>
                          <a:ea typeface="+mn-ea"/>
                          <a:cs typeface="Arial" pitchFamily="34" charset="0"/>
                        </a:rPr>
                        <a:t>recettés</a:t>
                      </a:r>
                      <a:r>
                        <a:rPr lang="fr-FR" sz="700" b="0" kern="1200" dirty="0" smtClean="0">
                          <a:solidFill>
                            <a:schemeClr val="tx1"/>
                          </a:solidFill>
                          <a:latin typeface="Arial" pitchFamily="34" charset="0"/>
                          <a:ea typeface="+mn-ea"/>
                          <a:cs typeface="Arial" pitchFamily="34" charset="0"/>
                        </a:rPr>
                        <a:t> avant la date de notification de l’événement est exigible ainsi que celui des développements en cours, sur justificatifs de l’avancement de la réalisation de la Prestation.</a:t>
                      </a:r>
                    </a:p>
                    <a:p>
                      <a:r>
                        <a:rPr lang="fr-FR" sz="700" b="0" kern="1200" dirty="0" smtClean="0">
                          <a:solidFill>
                            <a:schemeClr val="tx1"/>
                          </a:solidFill>
                          <a:latin typeface="Arial" pitchFamily="34" charset="0"/>
                          <a:ea typeface="+mn-ea"/>
                          <a:cs typeface="Arial" pitchFamily="34" charset="0"/>
                        </a:rPr>
                        <a:t>9.2 Il est entendu par force majeure tous les cas, notamment les grèves totales ou partielles, les situations de lock-out, troubles, émeutes, bris de machine, épidémie, incendies, inondations, catastrophe naturelle ou due à la fission de l’atome et, en règle générale, et pour tous les cas reconnus par la jurisprudence émanant de la Cour de cassation française.</a:t>
                      </a:r>
                    </a:p>
                    <a:p>
                      <a:r>
                        <a:rPr lang="fr-FR" sz="700" b="0" kern="1200" dirty="0" smtClean="0">
                          <a:solidFill>
                            <a:schemeClr val="tx1"/>
                          </a:solidFill>
                          <a:latin typeface="Arial" pitchFamily="34" charset="0"/>
                          <a:ea typeface="+mn-ea"/>
                          <a:cs typeface="Arial" pitchFamily="34" charset="0"/>
                        </a:rPr>
                        <a:t>9.3. PEOLEO pourra dans les mêmes conditions suspendre sans délai la livraison ou annuler la commande.</a:t>
                      </a:r>
                    </a:p>
                    <a:p>
                      <a:r>
                        <a:rPr lang="fr-FR" sz="700" b="0" kern="1200" dirty="0" smtClean="0">
                          <a:solidFill>
                            <a:schemeClr val="tx1"/>
                          </a:solidFill>
                          <a:latin typeface="Arial" pitchFamily="34" charset="0"/>
                          <a:ea typeface="+mn-ea"/>
                          <a:cs typeface="Arial" pitchFamily="34" charset="0"/>
                        </a:rPr>
                        <a:t>En cas de suspension de la livraison, PEOLEO informera le Client du délai de suspension. Le Client aura un délai de trois (3) jours à compter de la réception de la notification pour annuler sa commande. À défaut, ce délai sera considéré accepté.</a:t>
                      </a:r>
                    </a:p>
                    <a:p>
                      <a:endParaRPr lang="fr-FR" sz="700" b="0" kern="1200" dirty="0" smtClean="0">
                        <a:solidFill>
                          <a:schemeClr val="tx1"/>
                        </a:solidFill>
                        <a:latin typeface="Arial" pitchFamily="34" charset="0"/>
                        <a:ea typeface="+mn-ea"/>
                        <a:cs typeface="Arial" pitchFamily="34" charset="0"/>
                      </a:endParaRPr>
                    </a:p>
                    <a:p>
                      <a:r>
                        <a:rPr lang="fr-FR" sz="700" b="0" kern="1200" dirty="0" smtClean="0">
                          <a:solidFill>
                            <a:srgbClr val="FF6600"/>
                          </a:solidFill>
                          <a:latin typeface="Arial" pitchFamily="34" charset="0"/>
                          <a:ea typeface="+mn-ea"/>
                          <a:cs typeface="Arial" pitchFamily="34" charset="0"/>
                        </a:rPr>
                        <a:t> Article 10 : PROPRIETE INTELLECTUELLE</a:t>
                      </a:r>
                    </a:p>
                    <a:p>
                      <a:r>
                        <a:rPr lang="fr-FR" sz="700" b="0" kern="1200" dirty="0" smtClean="0">
                          <a:solidFill>
                            <a:schemeClr val="tx1"/>
                          </a:solidFill>
                          <a:latin typeface="Arial" pitchFamily="34" charset="0"/>
                          <a:ea typeface="+mn-ea"/>
                          <a:cs typeface="Arial" pitchFamily="34" charset="0"/>
                        </a:rPr>
                        <a:t>10.1 Les Prestations livrées au Client font l’objet de droits intellectuels privatifs.</a:t>
                      </a:r>
                    </a:p>
                    <a:p>
                      <a:r>
                        <a:rPr lang="fr-FR" sz="700" b="0" kern="1200" dirty="0" smtClean="0">
                          <a:solidFill>
                            <a:schemeClr val="tx1"/>
                          </a:solidFill>
                          <a:latin typeface="Arial" pitchFamily="34" charset="0"/>
                          <a:ea typeface="+mn-ea"/>
                          <a:cs typeface="Arial" pitchFamily="34" charset="0"/>
                        </a:rPr>
                        <a:t>Le contrat ou le cahier des charges précisant le contenu de la Prestation définit l’étendue des droits d’exploitation de la Prestation, notamment les droits de représentation, de reproduction, d’adaptation, les supports envisagés ainsi que la durée pour chacun de ces droits.</a:t>
                      </a:r>
                    </a:p>
                    <a:p>
                      <a:endParaRPr lang="fr-FR" sz="700" b="0" kern="1200" dirty="0" smtClean="0">
                        <a:solidFill>
                          <a:schemeClr val="tx1"/>
                        </a:solidFill>
                        <a:latin typeface="Arial" pitchFamily="34" charset="0"/>
                        <a:ea typeface="+mn-ea"/>
                        <a:cs typeface="Arial" pitchFamily="34" charset="0"/>
                      </a:endParaRPr>
                    </a:p>
                  </a:txBody>
                  <a:tcPr>
                    <a:noFill/>
                  </a:tcPr>
                </a:tc>
                <a:tc>
                  <a:txBody>
                    <a:bodyPr/>
                    <a:lstStyle/>
                    <a:p>
                      <a:endParaRPr lang="fr-FR" sz="700" b="0" kern="1200" dirty="0" smtClean="0">
                        <a:solidFill>
                          <a:schemeClr val="tx1"/>
                        </a:solidFill>
                        <a:latin typeface="Arial" pitchFamily="34" charset="0"/>
                        <a:ea typeface="+mn-ea"/>
                        <a:cs typeface="Arial" pitchFamily="34" charset="0"/>
                      </a:endParaRPr>
                    </a:p>
                    <a:p>
                      <a:r>
                        <a:rPr lang="fr-FR" sz="700" b="0" kern="1200" dirty="0" smtClean="0">
                          <a:solidFill>
                            <a:schemeClr val="tx1"/>
                          </a:solidFill>
                          <a:latin typeface="Arial" pitchFamily="34" charset="0"/>
                          <a:ea typeface="+mn-ea"/>
                          <a:cs typeface="Arial" pitchFamily="34" charset="0"/>
                        </a:rPr>
                        <a:t>10.2 Toutes marques, tous dessins et modèles, tous droits d’auteur, à titre non exhaustif, demeurent la propriété exclusive de PEOLEO.</a:t>
                      </a:r>
                    </a:p>
                    <a:p>
                      <a:r>
                        <a:rPr lang="fr-FR" sz="700" b="0" kern="1200" dirty="0" smtClean="0">
                          <a:solidFill>
                            <a:schemeClr val="tx1"/>
                          </a:solidFill>
                          <a:latin typeface="Arial" pitchFamily="34" charset="0"/>
                          <a:ea typeface="+mn-ea"/>
                          <a:cs typeface="Arial" pitchFamily="34" charset="0"/>
                        </a:rPr>
                        <a:t>Aucune autre exploitation que celle contractuellement visée n’est autorisée et est soumise à l’accord préalable et exprès de PEOLEO.</a:t>
                      </a:r>
                    </a:p>
                    <a:p>
                      <a:r>
                        <a:rPr lang="fr-FR" sz="700" b="0" kern="1200" dirty="0" smtClean="0">
                          <a:solidFill>
                            <a:schemeClr val="tx1"/>
                          </a:solidFill>
                          <a:latin typeface="Arial" pitchFamily="34" charset="0"/>
                          <a:ea typeface="+mn-ea"/>
                          <a:cs typeface="Arial" pitchFamily="34" charset="0"/>
                        </a:rPr>
                        <a:t>10.3 L’acquisition de cette clause est subordonnée au règlement intégral de la Prestation. A défaut, toute exploitation sera considérée non autorisée, avec toutes conséquences de droit.</a:t>
                      </a:r>
                    </a:p>
                    <a:p>
                      <a:r>
                        <a:rPr lang="fr-FR" sz="700" b="0" kern="1200" dirty="0" smtClean="0">
                          <a:solidFill>
                            <a:schemeClr val="tx1"/>
                          </a:solidFill>
                          <a:latin typeface="Arial" pitchFamily="34" charset="0"/>
                          <a:ea typeface="+mn-ea"/>
                          <a:cs typeface="Arial" pitchFamily="34" charset="0"/>
                        </a:rPr>
                        <a:t>10.4 Le Client assure PEOLEO, pour tout document transmis, quel qu’en soit la nature ou la forme, qu’il en possède tous les droits, concessions ou autorisations nécessaires.</a:t>
                      </a:r>
                    </a:p>
                    <a:p>
                      <a:r>
                        <a:rPr lang="fr-FR" sz="700" b="0" kern="1200" dirty="0" smtClean="0">
                          <a:solidFill>
                            <a:schemeClr val="tx1"/>
                          </a:solidFill>
                          <a:latin typeface="Arial" pitchFamily="34" charset="0"/>
                          <a:ea typeface="+mn-ea"/>
                          <a:cs typeface="Arial" pitchFamily="34" charset="0"/>
                        </a:rPr>
                        <a:t>A défaut, en cas de recherche en responsabilité à ce titre par un tiers, le Client s’engage à relever indemne PEOLEO pour toutes conséquences préjudiciables, pour tous frais, et sans limitation.</a:t>
                      </a:r>
                    </a:p>
                    <a:p>
                      <a:r>
                        <a:rPr lang="fr-FR" sz="700" b="0" kern="1200" dirty="0" smtClean="0">
                          <a:solidFill>
                            <a:schemeClr val="tx1"/>
                          </a:solidFill>
                          <a:latin typeface="Arial" pitchFamily="34" charset="0"/>
                          <a:ea typeface="+mn-ea"/>
                          <a:cs typeface="Arial" pitchFamily="34" charset="0"/>
                        </a:rPr>
                        <a:t>10.5 Le Client s’impose de respecter le droit moral des concepteurs de la Prestation. À ce titre, les crédits faisant apparaître les noms et prénoms desdits concepteurs ne pourront faire l’objet d’un retrait total ou partiel à l’occasion de l’exploitation de la prestation.</a:t>
                      </a:r>
                    </a:p>
                    <a:p>
                      <a:r>
                        <a:rPr lang="fr-FR" sz="700" b="0" kern="1200" dirty="0" smtClean="0">
                          <a:solidFill>
                            <a:schemeClr val="tx1"/>
                          </a:solidFill>
                          <a:latin typeface="Arial" pitchFamily="34" charset="0"/>
                          <a:ea typeface="+mn-ea"/>
                          <a:cs typeface="Arial" pitchFamily="34" charset="0"/>
                        </a:rPr>
                        <a:t> </a:t>
                      </a:r>
                    </a:p>
                    <a:p>
                      <a:r>
                        <a:rPr lang="fr-FR" sz="700" b="0" kern="1200" dirty="0" smtClean="0">
                          <a:solidFill>
                            <a:srgbClr val="FF6600"/>
                          </a:solidFill>
                          <a:latin typeface="Arial" pitchFamily="34" charset="0"/>
                          <a:ea typeface="+mn-ea"/>
                          <a:cs typeface="Arial" pitchFamily="34" charset="0"/>
                        </a:rPr>
                        <a:t>Article 11. RÉFÉRENCEMENT</a:t>
                      </a:r>
                    </a:p>
                    <a:p>
                      <a:r>
                        <a:rPr lang="fr-FR" sz="700" b="0" kern="1200" dirty="0" smtClean="0">
                          <a:solidFill>
                            <a:schemeClr val="tx1"/>
                          </a:solidFill>
                          <a:latin typeface="Arial" pitchFamily="34" charset="0"/>
                          <a:ea typeface="+mn-ea"/>
                          <a:cs typeface="Arial" pitchFamily="34" charset="0"/>
                        </a:rPr>
                        <a:t>Dans tous documents commerciaux et publicitaires, PEOLEO pourra citer le Client parmi ses références commerciales, reproduire, représenter et adapter la Prestation créée sur tout support de communication de son choix.</a:t>
                      </a:r>
                    </a:p>
                    <a:p>
                      <a:r>
                        <a:rPr lang="fr-FR" sz="700" b="0" kern="1200" dirty="0" smtClean="0">
                          <a:solidFill>
                            <a:schemeClr val="tx1"/>
                          </a:solidFill>
                          <a:latin typeface="Arial" pitchFamily="34" charset="0"/>
                          <a:ea typeface="+mn-ea"/>
                          <a:cs typeface="Arial" pitchFamily="34" charset="0"/>
                        </a:rPr>
                        <a:t>Tout refus devra expressément être notifié à PEOLEO concomitamment à la passation de la commande ou à l’acceptation du devis.</a:t>
                      </a:r>
                    </a:p>
                  </a:txBody>
                  <a:tcPr>
                    <a:noFill/>
                  </a:tcPr>
                </a:tc>
                <a:tc>
                  <a:txBody>
                    <a:bodyPr/>
                    <a:lstStyle/>
                    <a:p>
                      <a:endParaRPr lang="fr-FR" sz="700" b="0" kern="1200" dirty="0" smtClean="0">
                        <a:solidFill>
                          <a:schemeClr val="tx1"/>
                        </a:solidFill>
                        <a:latin typeface="Arial" pitchFamily="34" charset="0"/>
                        <a:ea typeface="+mn-ea"/>
                        <a:cs typeface="Arial" pitchFamily="34" charset="0"/>
                      </a:endParaRPr>
                    </a:p>
                    <a:p>
                      <a:r>
                        <a:rPr lang="fr-FR" sz="700" b="0" kern="1200" dirty="0" smtClean="0">
                          <a:solidFill>
                            <a:srgbClr val="FF6600"/>
                          </a:solidFill>
                          <a:latin typeface="Arial" pitchFamily="34" charset="0"/>
                          <a:ea typeface="+mn-ea"/>
                          <a:cs typeface="Arial" pitchFamily="34" charset="0"/>
                        </a:rPr>
                        <a:t>Article 12 : EFFETS JURIDIQUES</a:t>
                      </a:r>
                    </a:p>
                    <a:p>
                      <a:r>
                        <a:rPr lang="fr-FR" sz="700" b="0" kern="1200" dirty="0" smtClean="0">
                          <a:solidFill>
                            <a:schemeClr val="tx1"/>
                          </a:solidFill>
                          <a:latin typeface="Arial" pitchFamily="34" charset="0"/>
                          <a:ea typeface="+mn-ea"/>
                          <a:cs typeface="Arial" pitchFamily="34" charset="0"/>
                        </a:rPr>
                        <a:t>12.1 Preuve : pour toute transmission dématérialisée, la preuve de la commande, de l’acceptation du devis, de la validation, les données sont stockée sur les serveurs de PEOLEO dont les date et heure feront foi entre les Parties.</a:t>
                      </a:r>
                    </a:p>
                    <a:p>
                      <a:r>
                        <a:rPr lang="fr-FR" sz="700" b="0" kern="1200" dirty="0" smtClean="0">
                          <a:solidFill>
                            <a:schemeClr val="tx1"/>
                          </a:solidFill>
                          <a:latin typeface="Arial" pitchFamily="34" charset="0"/>
                          <a:ea typeface="+mn-ea"/>
                          <a:cs typeface="Arial" pitchFamily="34" charset="0"/>
                        </a:rPr>
                        <a:t>12.2 Cession : les présentes conditions ne pourront en aucun cas faire l'objet d'une cession totale ou partielle à titre onéreux ou gracieux, sans l'accord exprès et préalable de PEOLEO.</a:t>
                      </a:r>
                    </a:p>
                    <a:p>
                      <a:r>
                        <a:rPr lang="fr-FR" sz="700" b="0" kern="1200" dirty="0" smtClean="0">
                          <a:solidFill>
                            <a:schemeClr val="tx1"/>
                          </a:solidFill>
                          <a:latin typeface="Arial" pitchFamily="34" charset="0"/>
                          <a:ea typeface="+mn-ea"/>
                          <a:cs typeface="Arial" pitchFamily="34" charset="0"/>
                        </a:rPr>
                        <a:t>12.3 Intégralité et Contradiction : les présentes conclues entre PEOLEO et le Client, le bon de commande ou le devis accepté, l’éventuel cahier des charges et les avenants, expriment l’intégralité des obligations des Parties.</a:t>
                      </a:r>
                    </a:p>
                    <a:p>
                      <a:r>
                        <a:rPr lang="fr-FR" sz="700" b="0" kern="1200" dirty="0" smtClean="0">
                          <a:solidFill>
                            <a:schemeClr val="tx1"/>
                          </a:solidFill>
                          <a:latin typeface="Arial" pitchFamily="34" charset="0"/>
                          <a:ea typeface="+mn-ea"/>
                          <a:cs typeface="Arial" pitchFamily="34" charset="0"/>
                        </a:rPr>
                        <a:t>Aucun document technique, publicitaire ou commercial d’aucune sorte, fourni sous la forme papier ou électronique, ne peut engendrer d’obligation complémentaire.</a:t>
                      </a:r>
                    </a:p>
                    <a:p>
                      <a:r>
                        <a:rPr lang="fr-FR" sz="700" b="0" kern="1200" dirty="0" smtClean="0">
                          <a:solidFill>
                            <a:schemeClr val="tx1"/>
                          </a:solidFill>
                          <a:latin typeface="Arial" pitchFamily="34" charset="0"/>
                          <a:ea typeface="+mn-ea"/>
                          <a:cs typeface="Arial" pitchFamily="34" charset="0"/>
                        </a:rPr>
                        <a:t>Les Parties conviennent, au cas où une contradiction apparaîtrait entre diverses stipulations, que les conditions générales de vente de PEOLEO prévaudront en tout état de cause.</a:t>
                      </a:r>
                    </a:p>
                    <a:p>
                      <a:r>
                        <a:rPr lang="fr-FR" sz="700" b="0" kern="1200" dirty="0" smtClean="0">
                          <a:solidFill>
                            <a:schemeClr val="tx1"/>
                          </a:solidFill>
                          <a:latin typeface="Arial" pitchFamily="34" charset="0"/>
                          <a:ea typeface="+mn-ea"/>
                          <a:cs typeface="Arial" pitchFamily="34" charset="0"/>
                        </a:rPr>
                        <a:t>Sauf acceptation expresse et préalable de PEOLEO, aucune condition particulière ne peut prévaloir sur les présentes conditions générales de vente.</a:t>
                      </a:r>
                    </a:p>
                    <a:p>
                      <a:r>
                        <a:rPr lang="fr-FR" sz="700" b="0" kern="1200" dirty="0" smtClean="0">
                          <a:solidFill>
                            <a:schemeClr val="tx1"/>
                          </a:solidFill>
                          <a:latin typeface="Arial" pitchFamily="34" charset="0"/>
                          <a:ea typeface="+mn-ea"/>
                          <a:cs typeface="Arial" pitchFamily="34" charset="0"/>
                        </a:rPr>
                        <a:t>12.4 Tolérance ou Renonciation : il est formellement convenu entre le Client et PEOLEO que toute tolérance ou renonciation de l’une des parties, dans l’application de tout ou partie des engagements prévus aux présentes, quelles qu’en aient pu être la fréquence et la durée, ne sauraient valoir modification du présent contrat, ni générer un droit quelconque.</a:t>
                      </a:r>
                    </a:p>
                    <a:p>
                      <a:r>
                        <a:rPr lang="fr-FR" sz="700" b="0" kern="1200" dirty="0" smtClean="0">
                          <a:solidFill>
                            <a:schemeClr val="tx1"/>
                          </a:solidFill>
                          <a:latin typeface="Arial" pitchFamily="34" charset="0"/>
                          <a:ea typeface="+mn-ea"/>
                          <a:cs typeface="Arial" pitchFamily="34" charset="0"/>
                        </a:rPr>
                        <a:t>Plus précisément, aucun retard ni aucune inaction, abstention ou omission de la part de PEOLEO dans l’exercice de l’un quelconque de ses devoirs aux termes des présentes conditions ne portera atteinte aux dits droits, ni se sera considéré comme impliquant de sa part une renonciation à se prévaloir de ce droit.</a:t>
                      </a:r>
                    </a:p>
                  </a:txBody>
                  <a:tcPr>
                    <a:noFill/>
                  </a:tcPr>
                </a:tc>
                <a:tc>
                  <a:txBody>
                    <a:bodyPr/>
                    <a:lstStyle/>
                    <a:p>
                      <a:endParaRPr lang="fr-FR" sz="700" b="0" kern="1200" dirty="0" smtClean="0">
                        <a:solidFill>
                          <a:schemeClr val="tx1"/>
                        </a:solidFill>
                        <a:latin typeface="Arial" pitchFamily="34" charset="0"/>
                        <a:ea typeface="+mn-ea"/>
                        <a:cs typeface="Arial" pitchFamily="34" charset="0"/>
                      </a:endParaRPr>
                    </a:p>
                    <a:p>
                      <a:r>
                        <a:rPr lang="fr-FR" sz="700" b="0" kern="1200" dirty="0" smtClean="0">
                          <a:solidFill>
                            <a:schemeClr val="tx1"/>
                          </a:solidFill>
                          <a:latin typeface="Arial" pitchFamily="34" charset="0"/>
                          <a:ea typeface="+mn-ea"/>
                          <a:cs typeface="Arial" pitchFamily="34" charset="0"/>
                        </a:rPr>
                        <a:t>12.5 Non Validité Partielle : Si une stipulation particulière est tenue pour non valide ou déclarée comme telle par une décision ayant autorisé de la chose jugée d’une juridiction compétente, les autres stipulations garderont toute leur force et leur portée.</a:t>
                      </a:r>
                    </a:p>
                    <a:p>
                      <a:endParaRPr lang="fr-FR" sz="700" b="0" kern="1200" dirty="0" smtClean="0">
                        <a:solidFill>
                          <a:schemeClr val="tx1"/>
                        </a:solidFill>
                        <a:latin typeface="Arial" pitchFamily="34" charset="0"/>
                        <a:ea typeface="+mn-ea"/>
                        <a:cs typeface="Arial" pitchFamily="34" charset="0"/>
                      </a:endParaRPr>
                    </a:p>
                    <a:p>
                      <a:r>
                        <a:rPr lang="fr-FR" sz="700" b="0" kern="1200" dirty="0" smtClean="0">
                          <a:solidFill>
                            <a:srgbClr val="FF6600"/>
                          </a:solidFill>
                          <a:latin typeface="Arial" pitchFamily="34" charset="0"/>
                          <a:ea typeface="+mn-ea"/>
                          <a:cs typeface="Arial" pitchFamily="34" charset="0"/>
                        </a:rPr>
                        <a:t>Article 13 : RÉSOLUTION DES DIFFÉRENDS</a:t>
                      </a:r>
                    </a:p>
                    <a:p>
                      <a:r>
                        <a:rPr lang="fr-FR" sz="700" b="0" kern="1200" dirty="0" smtClean="0">
                          <a:solidFill>
                            <a:schemeClr val="tx1"/>
                          </a:solidFill>
                          <a:latin typeface="Arial" pitchFamily="34" charset="0"/>
                          <a:ea typeface="+mn-ea"/>
                          <a:cs typeface="Arial" pitchFamily="34" charset="0"/>
                        </a:rPr>
                        <a:t>En vue de trouver ensemble une solution à tout litige qui surviendrait dans l'exécution du présent contrat, les contractants conviennent de se réunir dans les quinze (15) jours à compter de la date de réception d'une lettre recommandée avec demande d'avis de réception, notifiée à la diligence d’une des parties. Cette correspondance détaillera les griefs reprochés au cocontractant.</a:t>
                      </a:r>
                    </a:p>
                    <a:p>
                      <a:r>
                        <a:rPr lang="fr-FR" sz="700" b="0" kern="1200" dirty="0" smtClean="0">
                          <a:solidFill>
                            <a:schemeClr val="tx1"/>
                          </a:solidFill>
                          <a:latin typeface="Arial" pitchFamily="34" charset="0"/>
                          <a:ea typeface="+mn-ea"/>
                          <a:cs typeface="Arial" pitchFamily="34" charset="0"/>
                        </a:rPr>
                        <a:t>Si, au terme de ce délai de quinze (15) jours, les Parties ne parvenaient pas à se mettre d'accord sur un compromis ou une solution amiablement convenue, le litige serait alors soumis, à l’initiative de la partie la plus diligente, à la compétence exclusive du Tribunal de commerce de Roubaix-Tourcoing, statuant conformément au droit français, nonobstant appel en garantie ou pluralité de défendeurs.</a:t>
                      </a:r>
                    </a:p>
                    <a:p>
                      <a:r>
                        <a:rPr lang="fr-FR" sz="700" b="0" kern="1200" dirty="0" smtClean="0">
                          <a:solidFill>
                            <a:schemeClr val="tx1"/>
                          </a:solidFill>
                          <a:latin typeface="Arial" pitchFamily="34" charset="0"/>
                          <a:ea typeface="+mn-ea"/>
                          <a:cs typeface="Arial" pitchFamily="34" charset="0"/>
                        </a:rPr>
                        <a:t>Le paiement par effet de commerce ou tout autre mode de règlement ne pourra entraîner ni novation ni dérogation à la présente clause.</a:t>
                      </a:r>
                    </a:p>
                    <a:p>
                      <a:endParaRPr lang="fr-FR" sz="700" b="0" kern="1200" dirty="0" smtClean="0">
                        <a:solidFill>
                          <a:schemeClr val="tx1"/>
                        </a:solidFill>
                        <a:latin typeface="Arial" pitchFamily="34" charset="0"/>
                        <a:ea typeface="+mn-ea"/>
                        <a:cs typeface="Arial" pitchFamily="34" charset="0"/>
                      </a:endParaRPr>
                    </a:p>
                    <a:p>
                      <a:endParaRPr lang="fr-FR" sz="700" b="0" kern="1200" dirty="0" smtClean="0">
                        <a:solidFill>
                          <a:schemeClr val="tx1"/>
                        </a:solidFill>
                        <a:latin typeface="Arial" pitchFamily="34" charset="0"/>
                        <a:ea typeface="+mn-ea"/>
                        <a:cs typeface="Arial" pitchFamily="34" charset="0"/>
                      </a:endParaRPr>
                    </a:p>
                  </a:txBody>
                  <a:tcPr>
                    <a:noFill/>
                  </a:tcPr>
                </a:tc>
              </a:tr>
            </a:tbl>
          </a:graphicData>
        </a:graphic>
      </p:graphicFrame>
      <p:sp>
        <p:nvSpPr>
          <p:cNvPr id="10" name="Rectangle à coins arrondis 9"/>
          <p:cNvSpPr/>
          <p:nvPr userDrawn="1"/>
        </p:nvSpPr>
        <p:spPr>
          <a:xfrm>
            <a:off x="6748142" y="4861209"/>
            <a:ext cx="1872208" cy="1368152"/>
          </a:xfrm>
          <a:prstGeom prst="roundRect">
            <a:avLst>
              <a:gd name="adj" fmla="val 6966"/>
            </a:avLst>
          </a:prstGeom>
          <a:solidFill>
            <a:schemeClr val="bg1"/>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Text Box 34"/>
          <p:cNvSpPr txBox="1">
            <a:spLocks noChangeArrowheads="1"/>
          </p:cNvSpPr>
          <p:nvPr userDrawn="1"/>
        </p:nvSpPr>
        <p:spPr bwMode="auto">
          <a:xfrm>
            <a:off x="7192171" y="6013337"/>
            <a:ext cx="1500187" cy="215900"/>
          </a:xfrm>
          <a:prstGeom prst="rect">
            <a:avLst/>
          </a:prstGeom>
          <a:noFill/>
          <a:ln w="9525">
            <a:noFill/>
            <a:miter lim="800000"/>
            <a:headEnd/>
            <a:tailEnd/>
          </a:ln>
        </p:spPr>
        <p:txBody>
          <a:bodyPr>
            <a:spAutoFit/>
          </a:bodyPr>
          <a:lstStyle/>
          <a:p>
            <a:pPr eaLnBrk="0" hangingPunct="0">
              <a:spcBef>
                <a:spcPct val="50000"/>
              </a:spcBef>
              <a:defRPr/>
            </a:pPr>
            <a:r>
              <a:rPr lang="fr-FR" sz="800" dirty="0">
                <a:solidFill>
                  <a:schemeClr val="bg1">
                    <a:lumMod val="65000"/>
                  </a:schemeClr>
                </a:solidFill>
              </a:rPr>
              <a:t>(Cachet, signature)</a:t>
            </a:r>
          </a:p>
        </p:txBody>
      </p:sp>
      <p:sp>
        <p:nvSpPr>
          <p:cNvPr id="12" name="Text Box 34"/>
          <p:cNvSpPr txBox="1">
            <a:spLocks noChangeArrowheads="1"/>
          </p:cNvSpPr>
          <p:nvPr userDrawn="1"/>
        </p:nvSpPr>
        <p:spPr bwMode="auto">
          <a:xfrm>
            <a:off x="7153747" y="4852809"/>
            <a:ext cx="1500187" cy="246221"/>
          </a:xfrm>
          <a:prstGeom prst="rect">
            <a:avLst/>
          </a:prstGeom>
          <a:noFill/>
          <a:ln w="9525">
            <a:noFill/>
            <a:miter lim="800000"/>
            <a:headEnd/>
            <a:tailEnd/>
          </a:ln>
        </p:spPr>
        <p:txBody>
          <a:bodyPr>
            <a:spAutoFit/>
          </a:bodyPr>
          <a:lstStyle/>
          <a:p>
            <a:pPr eaLnBrk="0" hangingPunct="0">
              <a:spcBef>
                <a:spcPct val="50000"/>
              </a:spcBef>
              <a:defRPr/>
            </a:pPr>
            <a:r>
              <a:rPr lang="fr-FR" sz="1000" dirty="0" smtClean="0">
                <a:solidFill>
                  <a:schemeClr val="tx1">
                    <a:lumMod val="75000"/>
                    <a:lumOff val="25000"/>
                  </a:schemeClr>
                </a:solidFill>
                <a:latin typeface="HelveticaNeueLT Pro 35 Th" pitchFamily="34" charset="0"/>
              </a:rPr>
              <a:t>Bon pour accord</a:t>
            </a:r>
            <a:endParaRPr lang="fr-FR" sz="1000" dirty="0">
              <a:solidFill>
                <a:schemeClr val="tx1">
                  <a:lumMod val="75000"/>
                  <a:lumOff val="25000"/>
                </a:schemeClr>
              </a:solidFill>
              <a:latin typeface="HelveticaNeueLT Pro 35 Th" pitchFamily="34" charset="0"/>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DEVIS_détail">
    <p:bg>
      <p:bgPr>
        <a:blipFill dpi="0" rotWithShape="1">
          <a:blip r:embed="rId2" cstate="print">
            <a:lum/>
          </a:blip>
          <a:srcRect/>
          <a:stretch>
            <a:fillRect l="-1000" r="-1000"/>
          </a:stretch>
        </a:blipFill>
        <a:effectLst/>
      </p:bgPr>
    </p:bg>
    <p:spTree>
      <p:nvGrpSpPr>
        <p:cNvPr id="1" name=""/>
        <p:cNvGrpSpPr/>
        <p:nvPr/>
      </p:nvGrpSpPr>
      <p:grpSpPr>
        <a:xfrm>
          <a:off x="0" y="0"/>
          <a:ext cx="0" cy="0"/>
          <a:chOff x="0" y="0"/>
          <a:chExt cx="0" cy="0"/>
        </a:xfrm>
      </p:grpSpPr>
      <p:sp>
        <p:nvSpPr>
          <p:cNvPr id="4" name="Espace réservé de la date 3"/>
          <p:cNvSpPr>
            <a:spLocks noGrp="1"/>
          </p:cNvSpPr>
          <p:nvPr>
            <p:ph type="dt" sz="half" idx="10"/>
          </p:nvPr>
        </p:nvSpPr>
        <p:spPr/>
        <p:txBody>
          <a:bodyPr/>
          <a:lstStyle/>
          <a:p>
            <a:fld id="{102501EB-CB1D-4676-84AB-AFB78933EC7B}" type="datetime1">
              <a:rPr lang="fr-FR" smtClean="0"/>
              <a:pPr/>
              <a:t>15/04/2014</a:t>
            </a:fld>
            <a:endParaRPr lang="fr-FR"/>
          </a:p>
        </p:txBody>
      </p:sp>
      <p:sp>
        <p:nvSpPr>
          <p:cNvPr id="5" name="Espace réservé du pied de page 4"/>
          <p:cNvSpPr>
            <a:spLocks noGrp="1"/>
          </p:cNvSpPr>
          <p:nvPr>
            <p:ph type="ftr" sz="quarter" idx="11"/>
          </p:nvPr>
        </p:nvSpPr>
        <p:spPr/>
        <p:txBody>
          <a:bodyPr/>
          <a:lstStyle/>
          <a:p>
            <a:r>
              <a:rPr lang="fr-FR" smtClean="0"/>
              <a:t>EESSISISISOISOIOIOFISDOIFOQSIDOQID</a:t>
            </a:r>
            <a:endParaRPr lang="fr-FR" dirty="0"/>
          </a:p>
        </p:txBody>
      </p:sp>
      <p:sp>
        <p:nvSpPr>
          <p:cNvPr id="9" name="ZoneTexte 8"/>
          <p:cNvSpPr txBox="1"/>
          <p:nvPr userDrawn="1"/>
        </p:nvSpPr>
        <p:spPr>
          <a:xfrm>
            <a:off x="2987824" y="407566"/>
            <a:ext cx="5400600" cy="1477328"/>
          </a:xfrm>
          <a:prstGeom prst="rect">
            <a:avLst/>
          </a:prstGeom>
          <a:noFill/>
        </p:spPr>
        <p:txBody>
          <a:bodyPr wrap="square" rtlCol="0">
            <a:spAutoFit/>
          </a:bodyPr>
          <a:lstStyle/>
          <a:p>
            <a:pPr algn="l"/>
            <a:r>
              <a:rPr lang="fr-FR" sz="3600" dirty="0" smtClean="0">
                <a:solidFill>
                  <a:schemeClr val="bg1"/>
                </a:solidFill>
                <a:latin typeface="Kozuka Gothic Pro EL" pitchFamily="34" charset="-128"/>
                <a:ea typeface="Kozuka Gothic Pro EL" pitchFamily="34" charset="-128"/>
              </a:rPr>
              <a:t>contacts</a:t>
            </a:r>
          </a:p>
          <a:p>
            <a:pPr algn="l"/>
            <a:endParaRPr lang="fr-FR" sz="1800" dirty="0" smtClean="0">
              <a:solidFill>
                <a:srgbClr val="FF6600"/>
              </a:solidFill>
              <a:latin typeface="HelveticaNeueLT Pro 35 Th" pitchFamily="34" charset="0"/>
            </a:endParaRPr>
          </a:p>
          <a:p>
            <a:pPr algn="l"/>
            <a:r>
              <a:rPr lang="fr-FR" sz="1800" dirty="0" smtClean="0">
                <a:solidFill>
                  <a:srgbClr val="FF6600"/>
                </a:solidFill>
                <a:latin typeface="HelveticaNeueLT Pro 35 Th" pitchFamily="34" charset="0"/>
              </a:rPr>
              <a:t>direction de projet</a:t>
            </a:r>
          </a:p>
          <a:p>
            <a:pPr algn="l"/>
            <a:endParaRPr lang="fr-FR" sz="1800" dirty="0">
              <a:solidFill>
                <a:srgbClr val="FF6600"/>
              </a:solidFill>
              <a:latin typeface="HelveticaNeueLT Pro 35 Th" pitchFamily="34" charset="0"/>
            </a:endParaRPr>
          </a:p>
        </p:txBody>
      </p:sp>
      <p:sp>
        <p:nvSpPr>
          <p:cNvPr id="10" name="ZoneTexte 9"/>
          <p:cNvSpPr txBox="1"/>
          <p:nvPr userDrawn="1"/>
        </p:nvSpPr>
        <p:spPr>
          <a:xfrm>
            <a:off x="2987824" y="5048016"/>
            <a:ext cx="3816424" cy="1477328"/>
          </a:xfrm>
          <a:prstGeom prst="rect">
            <a:avLst/>
          </a:prstGeom>
          <a:noFill/>
        </p:spPr>
        <p:txBody>
          <a:bodyPr wrap="square" rtlCol="0">
            <a:spAutoFit/>
          </a:bodyPr>
          <a:lstStyle/>
          <a:p>
            <a:pPr algn="l"/>
            <a:r>
              <a:rPr lang="fr-FR" sz="1800" dirty="0" smtClean="0">
                <a:solidFill>
                  <a:srgbClr val="FF6600"/>
                </a:solidFill>
                <a:latin typeface="HelveticaNeueLT Pro 35 Th" pitchFamily="34" charset="0"/>
              </a:rPr>
              <a:t>juridique</a:t>
            </a:r>
          </a:p>
          <a:p>
            <a:pPr algn="l"/>
            <a:r>
              <a:rPr lang="fr-FR" sz="1200" dirty="0" smtClean="0">
                <a:solidFill>
                  <a:schemeClr val="bg1">
                    <a:lumMod val="95000"/>
                  </a:schemeClr>
                </a:solidFill>
                <a:latin typeface="HelveticaNeueLT Pro 35 Th" pitchFamily="34" charset="0"/>
              </a:rPr>
              <a:t>Nadège CASTELAIN</a:t>
            </a:r>
          </a:p>
          <a:p>
            <a:pPr algn="l"/>
            <a:r>
              <a:rPr lang="fr-FR" sz="1200" dirty="0" smtClean="0">
                <a:solidFill>
                  <a:schemeClr val="bg1">
                    <a:lumMod val="95000"/>
                  </a:schemeClr>
                </a:solidFill>
                <a:latin typeface="HelveticaNeueLT Pro 35 Th" pitchFamily="34" charset="0"/>
              </a:rPr>
              <a:t>n.castelain@peoleo.com / Tél. 03.20.46.49.49</a:t>
            </a:r>
          </a:p>
          <a:p>
            <a:pPr algn="l"/>
            <a:r>
              <a:rPr lang="fr-FR" sz="1200" dirty="0" smtClean="0">
                <a:solidFill>
                  <a:schemeClr val="bg1"/>
                </a:solidFill>
                <a:latin typeface="HelveticaNeueLT Pro 35 Th" pitchFamily="34" charset="0"/>
              </a:rPr>
              <a:t>14</a:t>
            </a:r>
            <a:r>
              <a:rPr lang="fr-FR" sz="1200" baseline="0" dirty="0" smtClean="0">
                <a:solidFill>
                  <a:schemeClr val="bg1"/>
                </a:solidFill>
                <a:latin typeface="HelveticaNeueLT Pro 35 Th" pitchFamily="34" charset="0"/>
              </a:rPr>
              <a:t> avenue de la marne 59200 TOURCOING</a:t>
            </a:r>
            <a:endParaRPr lang="fr-FR" sz="1200" dirty="0" smtClean="0">
              <a:solidFill>
                <a:schemeClr val="bg1"/>
              </a:solidFill>
              <a:latin typeface="HelveticaNeueLT Pro 35 Th" pitchFamily="34" charset="0"/>
            </a:endParaRPr>
          </a:p>
          <a:p>
            <a:pPr algn="l"/>
            <a:endParaRPr lang="fr-FR" sz="1800" dirty="0" smtClean="0">
              <a:solidFill>
                <a:srgbClr val="FF6600"/>
              </a:solidFill>
              <a:latin typeface="HelveticaNeueLT Pro 35 Th" pitchFamily="34" charset="0"/>
            </a:endParaRPr>
          </a:p>
          <a:p>
            <a:pPr algn="l"/>
            <a:endParaRPr lang="fr-FR" sz="1800" dirty="0">
              <a:solidFill>
                <a:srgbClr val="FF6600"/>
              </a:solidFill>
              <a:latin typeface="HelveticaNeueLT Pro 35 Th" pitchFamily="34" charset="0"/>
            </a:endParaRPr>
          </a:p>
        </p:txBody>
      </p:sp>
      <p:sp>
        <p:nvSpPr>
          <p:cNvPr id="11" name="ZoneTexte 10"/>
          <p:cNvSpPr txBox="1"/>
          <p:nvPr userDrawn="1"/>
        </p:nvSpPr>
        <p:spPr>
          <a:xfrm>
            <a:off x="2987824" y="4002736"/>
            <a:ext cx="3816424" cy="923330"/>
          </a:xfrm>
          <a:prstGeom prst="rect">
            <a:avLst/>
          </a:prstGeom>
          <a:noFill/>
        </p:spPr>
        <p:txBody>
          <a:bodyPr wrap="square" rtlCol="0">
            <a:spAutoFit/>
          </a:bodyPr>
          <a:lstStyle/>
          <a:p>
            <a:pPr algn="l"/>
            <a:r>
              <a:rPr lang="fr-FR" sz="1800" dirty="0" smtClean="0">
                <a:solidFill>
                  <a:srgbClr val="FF6600"/>
                </a:solidFill>
                <a:latin typeface="HelveticaNeueLT Pro 35 Th" pitchFamily="34" charset="0"/>
              </a:rPr>
              <a:t>comptabilité</a:t>
            </a:r>
          </a:p>
          <a:p>
            <a:pPr algn="l"/>
            <a:r>
              <a:rPr lang="fr-FR" sz="1200" dirty="0" smtClean="0">
                <a:solidFill>
                  <a:schemeClr val="bg1">
                    <a:lumMod val="95000"/>
                  </a:schemeClr>
                </a:solidFill>
                <a:latin typeface="HelveticaNeueLT Pro 35 Th" pitchFamily="34" charset="0"/>
              </a:rPr>
              <a:t>Mathilde KORING  </a:t>
            </a:r>
          </a:p>
          <a:p>
            <a:pPr algn="l"/>
            <a:r>
              <a:rPr lang="fr-FR" sz="1200" dirty="0" smtClean="0">
                <a:solidFill>
                  <a:schemeClr val="bg1">
                    <a:lumMod val="95000"/>
                  </a:schemeClr>
                </a:solidFill>
                <a:latin typeface="HelveticaNeueLT Pro 35 Th" pitchFamily="34" charset="0"/>
              </a:rPr>
              <a:t>m.koring@peoleo.com / Tél. 03.20.46.49.49</a:t>
            </a:r>
          </a:p>
          <a:p>
            <a:pPr algn="l"/>
            <a:r>
              <a:rPr lang="fr-FR" sz="1200" dirty="0" smtClean="0">
                <a:solidFill>
                  <a:schemeClr val="bg1"/>
                </a:solidFill>
                <a:latin typeface="HelveticaNeueLT Pro 35 Th" pitchFamily="34" charset="0"/>
              </a:rPr>
              <a:t>14</a:t>
            </a:r>
            <a:r>
              <a:rPr lang="fr-FR" sz="1200" baseline="0" dirty="0" smtClean="0">
                <a:solidFill>
                  <a:schemeClr val="bg1"/>
                </a:solidFill>
                <a:latin typeface="HelveticaNeueLT Pro 35 Th" pitchFamily="34" charset="0"/>
              </a:rPr>
              <a:t> avenue de la marne 59200 TOURCOING</a:t>
            </a:r>
            <a:endParaRPr lang="fr-FR" sz="1800" dirty="0">
              <a:solidFill>
                <a:schemeClr val="bg1"/>
              </a:solidFill>
              <a:latin typeface="HelveticaNeueLT Pro 35 Th" pitchFamily="34" charset="0"/>
            </a:endParaRPr>
          </a:p>
        </p:txBody>
      </p:sp>
      <p:sp>
        <p:nvSpPr>
          <p:cNvPr id="16" name="Espace réservé du texte 15"/>
          <p:cNvSpPr>
            <a:spLocks noGrp="1"/>
          </p:cNvSpPr>
          <p:nvPr>
            <p:ph type="body" sz="quarter" idx="12"/>
          </p:nvPr>
        </p:nvSpPr>
        <p:spPr>
          <a:xfrm>
            <a:off x="2977191" y="1773238"/>
            <a:ext cx="4752975" cy="2087562"/>
          </a:xfrm>
        </p:spPr>
        <p:txBody>
          <a:bodyPr>
            <a:normAutofit/>
          </a:bodyPr>
          <a:lstStyle>
            <a:lvl1pPr>
              <a:defRPr sz="1400">
                <a:solidFill>
                  <a:schemeClr val="bg1"/>
                </a:solidFill>
              </a:defRPr>
            </a:lvl1pPr>
          </a:lstStyle>
          <a:p>
            <a:pPr lvl="0"/>
            <a:r>
              <a:rPr lang="fr-FR" dirty="0" smtClean="0"/>
              <a:t>Cliquez pour modifier les styles du texte du masque</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isposition personnalisée">
    <p:spTree>
      <p:nvGrpSpPr>
        <p:cNvPr id="1" name=""/>
        <p:cNvGrpSpPr/>
        <p:nvPr/>
      </p:nvGrpSpPr>
      <p:grpSpPr>
        <a:xfrm>
          <a:off x="0" y="0"/>
          <a:ext cx="0" cy="0"/>
          <a:chOff x="0" y="0"/>
          <a:chExt cx="0" cy="0"/>
        </a:xfrm>
      </p:grpSpPr>
      <p:pic>
        <p:nvPicPr>
          <p:cNvPr id="6" name="Image 5"/>
          <p:cNvPicPr>
            <a:picLocks noChangeAspect="1"/>
          </p:cNvPicPr>
          <p:nvPr userDrawn="1"/>
        </p:nvPicPr>
        <p:blipFill>
          <a:blip r:embed="rId2" cstate="print">
            <a:extLst>
              <a:ext uri="{28A0092B-C50C-407E-A947-70E740481C1C}">
                <a14:useLocalDpi xmlns:a14="http://schemas.microsoft.com/office/drawing/2010/main" xmlns="" val="0"/>
              </a:ext>
            </a:extLst>
          </a:blip>
          <a:stretch>
            <a:fillRect/>
          </a:stretch>
        </p:blipFill>
        <p:spPr>
          <a:xfrm>
            <a:off x="4793226" y="4437112"/>
            <a:ext cx="3953049" cy="1712988"/>
          </a:xfrm>
          <a:prstGeom prst="rect">
            <a:avLst/>
          </a:prstGeom>
        </p:spPr>
      </p:pic>
      <p:pic>
        <p:nvPicPr>
          <p:cNvPr id="7" name="Image 6"/>
          <p:cNvPicPr>
            <a:picLocks noChangeAspect="1"/>
          </p:cNvPicPr>
          <p:nvPr userDrawn="1"/>
        </p:nvPicPr>
        <p:blipFill>
          <a:blip r:embed="rId3" cstate="print">
            <a:extLst>
              <a:ext uri="{28A0092B-C50C-407E-A947-70E740481C1C}">
                <a14:useLocalDpi xmlns:a14="http://schemas.microsoft.com/office/drawing/2010/main" xmlns="" val="0"/>
              </a:ext>
            </a:extLst>
          </a:blip>
          <a:stretch>
            <a:fillRect/>
          </a:stretch>
        </p:blipFill>
        <p:spPr>
          <a:xfrm>
            <a:off x="5278171" y="1417756"/>
            <a:ext cx="2291697" cy="1826810"/>
          </a:xfrm>
          <a:prstGeom prst="rect">
            <a:avLst/>
          </a:prstGeom>
        </p:spPr>
      </p:pic>
      <p:pic>
        <p:nvPicPr>
          <p:cNvPr id="8" name="Image 7"/>
          <p:cNvPicPr>
            <a:picLocks noChangeAspect="1"/>
          </p:cNvPicPr>
          <p:nvPr userDrawn="1"/>
        </p:nvPicPr>
        <p:blipFill>
          <a:blip r:embed="rId4" cstate="print">
            <a:extLst>
              <a:ext uri="{28A0092B-C50C-407E-A947-70E740481C1C}">
                <a14:useLocalDpi xmlns:a14="http://schemas.microsoft.com/office/drawing/2010/main" xmlns="" val="0"/>
              </a:ext>
            </a:extLst>
          </a:blip>
          <a:stretch>
            <a:fillRect/>
          </a:stretch>
        </p:blipFill>
        <p:spPr>
          <a:xfrm>
            <a:off x="1356189" y="4020494"/>
            <a:ext cx="3107084" cy="3107084"/>
          </a:xfrm>
          <a:prstGeom prst="rect">
            <a:avLst/>
          </a:prstGeom>
        </p:spPr>
      </p:pic>
      <p:pic>
        <p:nvPicPr>
          <p:cNvPr id="9" name="Image 8"/>
          <p:cNvPicPr>
            <a:picLocks noChangeAspect="1"/>
          </p:cNvPicPr>
          <p:nvPr userDrawn="1"/>
        </p:nvPicPr>
        <p:blipFill>
          <a:blip r:embed="rId5" cstate="print">
            <a:extLst>
              <a:ext uri="{28A0092B-C50C-407E-A947-70E740481C1C}">
                <a14:useLocalDpi xmlns:a14="http://schemas.microsoft.com/office/drawing/2010/main" xmlns="" val="0"/>
              </a:ext>
            </a:extLst>
          </a:blip>
          <a:stretch>
            <a:fillRect/>
          </a:stretch>
        </p:blipFill>
        <p:spPr>
          <a:xfrm>
            <a:off x="4823516" y="-373352"/>
            <a:ext cx="3201008" cy="3201008"/>
          </a:xfrm>
          <a:prstGeom prst="rect">
            <a:avLst/>
          </a:prstGeom>
        </p:spPr>
      </p:pic>
      <p:pic>
        <p:nvPicPr>
          <p:cNvPr id="10" name="Image 9"/>
          <p:cNvPicPr>
            <a:picLocks noChangeAspect="1"/>
          </p:cNvPicPr>
          <p:nvPr userDrawn="1"/>
        </p:nvPicPr>
        <p:blipFill>
          <a:blip r:embed="rId6" cstate="print">
            <a:extLst>
              <a:ext uri="{28A0092B-C50C-407E-A947-70E740481C1C}">
                <a14:useLocalDpi xmlns:a14="http://schemas.microsoft.com/office/drawing/2010/main" xmlns="" val="0"/>
              </a:ext>
            </a:extLst>
          </a:blip>
          <a:stretch>
            <a:fillRect/>
          </a:stretch>
        </p:blipFill>
        <p:spPr>
          <a:xfrm>
            <a:off x="1811905" y="3066434"/>
            <a:ext cx="2248979" cy="1328738"/>
          </a:xfrm>
          <a:prstGeom prst="rect">
            <a:avLst/>
          </a:prstGeom>
        </p:spPr>
      </p:pic>
      <p:pic>
        <p:nvPicPr>
          <p:cNvPr id="11" name="Image 10"/>
          <p:cNvPicPr>
            <a:picLocks noChangeAspect="1"/>
          </p:cNvPicPr>
          <p:nvPr userDrawn="1"/>
        </p:nvPicPr>
        <p:blipFill>
          <a:blip r:embed="rId7" cstate="print">
            <a:extLst>
              <a:ext uri="{28A0092B-C50C-407E-A947-70E740481C1C}">
                <a14:useLocalDpi xmlns:a14="http://schemas.microsoft.com/office/drawing/2010/main" xmlns="" val="0"/>
              </a:ext>
            </a:extLst>
          </a:blip>
          <a:stretch>
            <a:fillRect/>
          </a:stretch>
        </p:blipFill>
        <p:spPr>
          <a:xfrm>
            <a:off x="1636241" y="1612077"/>
            <a:ext cx="2953988" cy="1230119"/>
          </a:xfrm>
          <a:prstGeom prst="rect">
            <a:avLst/>
          </a:prstGeom>
        </p:spPr>
      </p:pic>
      <p:pic>
        <p:nvPicPr>
          <p:cNvPr id="12" name="Image 11"/>
          <p:cNvPicPr>
            <a:picLocks noChangeAspect="1"/>
          </p:cNvPicPr>
          <p:nvPr userDrawn="1"/>
        </p:nvPicPr>
        <p:blipFill>
          <a:blip r:embed="rId8" cstate="print">
            <a:extLst>
              <a:ext uri="{28A0092B-C50C-407E-A947-70E740481C1C}">
                <a14:useLocalDpi xmlns:a14="http://schemas.microsoft.com/office/drawing/2010/main" xmlns="" val="0"/>
              </a:ext>
            </a:extLst>
          </a:blip>
          <a:stretch>
            <a:fillRect/>
          </a:stretch>
        </p:blipFill>
        <p:spPr>
          <a:xfrm>
            <a:off x="1608932" y="211479"/>
            <a:ext cx="2654927" cy="1412776"/>
          </a:xfrm>
          <a:prstGeom prst="rect">
            <a:avLst/>
          </a:prstGeom>
        </p:spPr>
      </p:pic>
      <p:pic>
        <p:nvPicPr>
          <p:cNvPr id="13" name="Image 12"/>
          <p:cNvPicPr>
            <a:picLocks noChangeAspect="1"/>
          </p:cNvPicPr>
          <p:nvPr userDrawn="1"/>
        </p:nvPicPr>
        <p:blipFill>
          <a:blip r:embed="rId9" cstate="print">
            <a:extLst>
              <a:ext uri="{28A0092B-C50C-407E-A947-70E740481C1C}">
                <a14:useLocalDpi xmlns:a14="http://schemas.microsoft.com/office/drawing/2010/main" xmlns="" val="0"/>
              </a:ext>
            </a:extLst>
          </a:blip>
          <a:stretch>
            <a:fillRect/>
          </a:stretch>
        </p:blipFill>
        <p:spPr>
          <a:xfrm>
            <a:off x="5189508" y="3434565"/>
            <a:ext cx="2697244" cy="1002547"/>
          </a:xfrm>
          <a:prstGeom prst="rect">
            <a:avLst/>
          </a:prstGeom>
        </p:spPr>
      </p:pic>
    </p:spTree>
    <p:extLst>
      <p:ext uri="{BB962C8B-B14F-4D97-AF65-F5344CB8AC3E}">
        <p14:creationId xmlns:p14="http://schemas.microsoft.com/office/powerpoint/2010/main" xmlns="" val="379493637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Disposition personnalisée">
    <p:spTree>
      <p:nvGrpSpPr>
        <p:cNvPr id="1" name=""/>
        <p:cNvGrpSpPr/>
        <p:nvPr/>
      </p:nvGrpSpPr>
      <p:grpSpPr>
        <a:xfrm>
          <a:off x="0" y="0"/>
          <a:ext cx="0" cy="0"/>
          <a:chOff x="0" y="0"/>
          <a:chExt cx="0" cy="0"/>
        </a:xfrm>
      </p:grpSpPr>
      <p:sp>
        <p:nvSpPr>
          <p:cNvPr id="3" name="Espace réservé de la date 2"/>
          <p:cNvSpPr>
            <a:spLocks noGrp="1"/>
          </p:cNvSpPr>
          <p:nvPr>
            <p:ph type="dt" sz="half" idx="10"/>
          </p:nvPr>
        </p:nvSpPr>
        <p:spPr/>
        <p:txBody>
          <a:bodyPr/>
          <a:lstStyle/>
          <a:p>
            <a:fld id="{D1F093BF-4E17-4308-814C-5800873439B4}" type="datetime1">
              <a:rPr lang="fr-FR" smtClean="0"/>
              <a:pPr/>
              <a:t>15/04/2014</a:t>
            </a:fld>
            <a:endParaRPr lang="fr-FR" dirty="0"/>
          </a:p>
        </p:txBody>
      </p:sp>
      <p:sp>
        <p:nvSpPr>
          <p:cNvPr id="4" name="Espace réservé du pied de page 3"/>
          <p:cNvSpPr>
            <a:spLocks noGrp="1"/>
          </p:cNvSpPr>
          <p:nvPr>
            <p:ph type="ftr" sz="quarter" idx="11"/>
          </p:nvPr>
        </p:nvSpPr>
        <p:spPr/>
        <p:txBody>
          <a:bodyPr/>
          <a:lstStyle/>
          <a:p>
            <a:r>
              <a:rPr lang="fr-FR" smtClean="0"/>
              <a:t>EESSISISISOISOIOIOFISDOIFOQSIDOQID</a:t>
            </a:r>
            <a:endParaRPr lang="fr-FR" dirty="0"/>
          </a:p>
        </p:txBody>
      </p:sp>
      <p:sp>
        <p:nvSpPr>
          <p:cNvPr id="5" name="Espace réservé du numéro de diapositive 4"/>
          <p:cNvSpPr>
            <a:spLocks noGrp="1"/>
          </p:cNvSpPr>
          <p:nvPr>
            <p:ph type="sldNum" sz="quarter" idx="12"/>
          </p:nvPr>
        </p:nvSpPr>
        <p:spPr/>
        <p:txBody>
          <a:bodyPr/>
          <a:lstStyle/>
          <a:p>
            <a:fld id="{3C58F5FD-E7BB-4E8A-AC08-B8E371E51E7F}" type="slidenum">
              <a:rPr lang="fr-FR" smtClean="0"/>
              <a:pPr/>
              <a:t>‹N°›</a:t>
            </a:fld>
            <a:endParaRPr lang="fr-FR" dirty="0"/>
          </a:p>
        </p:txBody>
      </p:sp>
      <p:pic>
        <p:nvPicPr>
          <p:cNvPr id="6" name="Image 5"/>
          <p:cNvPicPr>
            <a:picLocks noChangeAspect="1"/>
          </p:cNvPicPr>
          <p:nvPr userDrawn="1"/>
        </p:nvPicPr>
        <p:blipFill>
          <a:blip r:embed="rId2" cstate="print">
            <a:extLst>
              <a:ext uri="{28A0092B-C50C-407E-A947-70E740481C1C}">
                <a14:useLocalDpi xmlns:a14="http://schemas.microsoft.com/office/drawing/2010/main" xmlns="" val="0"/>
              </a:ext>
            </a:extLst>
          </a:blip>
          <a:stretch>
            <a:fillRect/>
          </a:stretch>
        </p:blipFill>
        <p:spPr>
          <a:xfrm>
            <a:off x="4443545" y="2676622"/>
            <a:ext cx="2919413" cy="857250"/>
          </a:xfrm>
          <a:prstGeom prst="rect">
            <a:avLst/>
          </a:prstGeom>
        </p:spPr>
      </p:pic>
      <p:pic>
        <p:nvPicPr>
          <p:cNvPr id="7" name="Image 6"/>
          <p:cNvPicPr>
            <a:picLocks noChangeAspect="1"/>
          </p:cNvPicPr>
          <p:nvPr userDrawn="1"/>
        </p:nvPicPr>
        <p:blipFill>
          <a:blip r:embed="rId3" cstate="print">
            <a:extLst>
              <a:ext uri="{28A0092B-C50C-407E-A947-70E740481C1C}">
                <a14:useLocalDpi xmlns:a14="http://schemas.microsoft.com/office/drawing/2010/main" xmlns="" val="0"/>
              </a:ext>
            </a:extLst>
          </a:blip>
          <a:stretch>
            <a:fillRect/>
          </a:stretch>
        </p:blipFill>
        <p:spPr>
          <a:xfrm>
            <a:off x="2016806" y="2740916"/>
            <a:ext cx="2609850" cy="728663"/>
          </a:xfrm>
          <a:prstGeom prst="rect">
            <a:avLst/>
          </a:prstGeom>
        </p:spPr>
      </p:pic>
      <p:pic>
        <p:nvPicPr>
          <p:cNvPr id="8" name="Image 7"/>
          <p:cNvPicPr>
            <a:picLocks noChangeAspect="1"/>
          </p:cNvPicPr>
          <p:nvPr userDrawn="1"/>
        </p:nvPicPr>
        <p:blipFill>
          <a:blip r:embed="rId4" cstate="print">
            <a:extLst>
              <a:ext uri="{28A0092B-C50C-407E-A947-70E740481C1C}">
                <a14:useLocalDpi xmlns:a14="http://schemas.microsoft.com/office/drawing/2010/main" xmlns="" val="0"/>
              </a:ext>
            </a:extLst>
          </a:blip>
          <a:stretch>
            <a:fillRect/>
          </a:stretch>
        </p:blipFill>
        <p:spPr>
          <a:xfrm>
            <a:off x="4919465" y="1741387"/>
            <a:ext cx="2462213" cy="842963"/>
          </a:xfrm>
          <a:prstGeom prst="rect">
            <a:avLst/>
          </a:prstGeom>
        </p:spPr>
      </p:pic>
      <p:pic>
        <p:nvPicPr>
          <p:cNvPr id="9" name="Image 8"/>
          <p:cNvPicPr>
            <a:picLocks noChangeAspect="1"/>
          </p:cNvPicPr>
          <p:nvPr userDrawn="1"/>
        </p:nvPicPr>
        <p:blipFill>
          <a:blip r:embed="rId5" cstate="print">
            <a:extLst>
              <a:ext uri="{28A0092B-C50C-407E-A947-70E740481C1C}">
                <a14:useLocalDpi xmlns:a14="http://schemas.microsoft.com/office/drawing/2010/main" xmlns="" val="0"/>
              </a:ext>
            </a:extLst>
          </a:blip>
          <a:stretch>
            <a:fillRect/>
          </a:stretch>
        </p:blipFill>
        <p:spPr>
          <a:xfrm>
            <a:off x="4786115" y="840908"/>
            <a:ext cx="2595563" cy="657225"/>
          </a:xfrm>
          <a:prstGeom prst="rect">
            <a:avLst/>
          </a:prstGeom>
        </p:spPr>
      </p:pic>
      <p:pic>
        <p:nvPicPr>
          <p:cNvPr id="10" name="Image 9"/>
          <p:cNvPicPr>
            <a:picLocks noChangeAspect="1"/>
          </p:cNvPicPr>
          <p:nvPr userDrawn="1"/>
        </p:nvPicPr>
        <p:blipFill>
          <a:blip r:embed="rId6" cstate="print">
            <a:extLst>
              <a:ext uri="{28A0092B-C50C-407E-A947-70E740481C1C}">
                <a14:useLocalDpi xmlns:a14="http://schemas.microsoft.com/office/drawing/2010/main" xmlns="" val="0"/>
              </a:ext>
            </a:extLst>
          </a:blip>
          <a:stretch>
            <a:fillRect/>
          </a:stretch>
        </p:blipFill>
        <p:spPr>
          <a:xfrm>
            <a:off x="2016975" y="805283"/>
            <a:ext cx="2624138" cy="757238"/>
          </a:xfrm>
          <a:prstGeom prst="rect">
            <a:avLst/>
          </a:prstGeom>
        </p:spPr>
      </p:pic>
      <p:pic>
        <p:nvPicPr>
          <p:cNvPr id="11" name="Image 10"/>
          <p:cNvPicPr>
            <a:picLocks noChangeAspect="1"/>
          </p:cNvPicPr>
          <p:nvPr userDrawn="1"/>
        </p:nvPicPr>
        <p:blipFill>
          <a:blip r:embed="rId7" cstate="print">
            <a:extLst>
              <a:ext uri="{28A0092B-C50C-407E-A947-70E740481C1C}">
                <a14:useLocalDpi xmlns:a14="http://schemas.microsoft.com/office/drawing/2010/main" xmlns="" val="0"/>
              </a:ext>
            </a:extLst>
          </a:blip>
          <a:stretch>
            <a:fillRect/>
          </a:stretch>
        </p:blipFill>
        <p:spPr>
          <a:xfrm>
            <a:off x="1931082" y="1741387"/>
            <a:ext cx="2695575" cy="800100"/>
          </a:xfrm>
          <a:prstGeom prst="rect">
            <a:avLst/>
          </a:prstGeom>
        </p:spPr>
      </p:pic>
      <p:pic>
        <p:nvPicPr>
          <p:cNvPr id="12" name="Image 11"/>
          <p:cNvPicPr>
            <a:picLocks noChangeAspect="1"/>
          </p:cNvPicPr>
          <p:nvPr userDrawn="1"/>
        </p:nvPicPr>
        <p:blipFill>
          <a:blip r:embed="rId8" cstate="print">
            <a:extLst>
              <a:ext uri="{28A0092B-C50C-407E-A947-70E740481C1C}">
                <a14:useLocalDpi xmlns:a14="http://schemas.microsoft.com/office/drawing/2010/main" xmlns="" val="0"/>
              </a:ext>
            </a:extLst>
          </a:blip>
          <a:stretch>
            <a:fillRect/>
          </a:stretch>
        </p:blipFill>
        <p:spPr>
          <a:xfrm>
            <a:off x="2023949" y="5341788"/>
            <a:ext cx="2595563" cy="657225"/>
          </a:xfrm>
          <a:prstGeom prst="rect">
            <a:avLst/>
          </a:prstGeom>
        </p:spPr>
      </p:pic>
      <p:pic>
        <p:nvPicPr>
          <p:cNvPr id="13" name="Image 12"/>
          <p:cNvPicPr>
            <a:picLocks noChangeAspect="1"/>
          </p:cNvPicPr>
          <p:nvPr userDrawn="1"/>
        </p:nvPicPr>
        <p:blipFill>
          <a:blip r:embed="rId9" cstate="print">
            <a:extLst>
              <a:ext uri="{28A0092B-C50C-407E-A947-70E740481C1C}">
                <a14:useLocalDpi xmlns:a14="http://schemas.microsoft.com/office/drawing/2010/main" xmlns="" val="0"/>
              </a:ext>
            </a:extLst>
          </a:blip>
          <a:stretch>
            <a:fillRect/>
          </a:stretch>
        </p:blipFill>
        <p:spPr>
          <a:xfrm>
            <a:off x="4754516" y="4345464"/>
            <a:ext cx="2581275" cy="657225"/>
          </a:xfrm>
          <a:prstGeom prst="rect">
            <a:avLst/>
          </a:prstGeom>
        </p:spPr>
      </p:pic>
      <p:pic>
        <p:nvPicPr>
          <p:cNvPr id="14" name="Image 13"/>
          <p:cNvPicPr>
            <a:picLocks noChangeAspect="1"/>
          </p:cNvPicPr>
          <p:nvPr userDrawn="1"/>
        </p:nvPicPr>
        <p:blipFill>
          <a:blip r:embed="rId10" cstate="print">
            <a:extLst>
              <a:ext uri="{28A0092B-C50C-407E-A947-70E740481C1C}">
                <a14:useLocalDpi xmlns:a14="http://schemas.microsoft.com/office/drawing/2010/main" xmlns="" val="0"/>
              </a:ext>
            </a:extLst>
          </a:blip>
          <a:stretch>
            <a:fillRect/>
          </a:stretch>
        </p:blipFill>
        <p:spPr>
          <a:xfrm>
            <a:off x="1974113" y="4345465"/>
            <a:ext cx="2638425" cy="657225"/>
          </a:xfrm>
          <a:prstGeom prst="rect">
            <a:avLst/>
          </a:prstGeom>
        </p:spPr>
      </p:pic>
      <p:pic>
        <p:nvPicPr>
          <p:cNvPr id="15" name="Image 14"/>
          <p:cNvPicPr>
            <a:picLocks noChangeAspect="1"/>
          </p:cNvPicPr>
          <p:nvPr userDrawn="1"/>
        </p:nvPicPr>
        <p:blipFill>
          <a:blip r:embed="rId11" cstate="print">
            <a:extLst>
              <a:ext uri="{28A0092B-C50C-407E-A947-70E740481C1C}">
                <a14:useLocalDpi xmlns:a14="http://schemas.microsoft.com/office/drawing/2010/main" xmlns="" val="0"/>
              </a:ext>
            </a:extLst>
          </a:blip>
          <a:stretch>
            <a:fillRect/>
          </a:stretch>
        </p:blipFill>
        <p:spPr>
          <a:xfrm>
            <a:off x="4733085" y="3614586"/>
            <a:ext cx="2624138" cy="685800"/>
          </a:xfrm>
          <a:prstGeom prst="rect">
            <a:avLst/>
          </a:prstGeom>
        </p:spPr>
      </p:pic>
      <p:pic>
        <p:nvPicPr>
          <p:cNvPr id="16" name="Image 15"/>
          <p:cNvPicPr>
            <a:picLocks noChangeAspect="1"/>
          </p:cNvPicPr>
          <p:nvPr userDrawn="1"/>
        </p:nvPicPr>
        <p:blipFill>
          <a:blip r:embed="rId12" cstate="print">
            <a:extLst>
              <a:ext uri="{28A0092B-C50C-407E-A947-70E740481C1C}">
                <a14:useLocalDpi xmlns:a14="http://schemas.microsoft.com/office/drawing/2010/main" xmlns="" val="0"/>
              </a:ext>
            </a:extLst>
          </a:blip>
          <a:stretch>
            <a:fillRect/>
          </a:stretch>
        </p:blipFill>
        <p:spPr>
          <a:xfrm>
            <a:off x="2016975" y="3614586"/>
            <a:ext cx="2595563" cy="685800"/>
          </a:xfrm>
          <a:prstGeom prst="rect">
            <a:avLst/>
          </a:prstGeom>
        </p:spPr>
      </p:pic>
    </p:spTree>
    <p:extLst>
      <p:ext uri="{BB962C8B-B14F-4D97-AF65-F5344CB8AC3E}">
        <p14:creationId xmlns:p14="http://schemas.microsoft.com/office/powerpoint/2010/main" xmlns="" val="35470024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ERCALAIRE 2">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5" name="Ellipse 4"/>
          <p:cNvSpPr/>
          <p:nvPr userDrawn="1"/>
        </p:nvSpPr>
        <p:spPr>
          <a:xfrm>
            <a:off x="8532440" y="5301208"/>
            <a:ext cx="360040" cy="360040"/>
          </a:xfrm>
          <a:prstGeom prst="ellipse">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Sous-titre 2"/>
          <p:cNvSpPr>
            <a:spLocks noGrp="1"/>
          </p:cNvSpPr>
          <p:nvPr>
            <p:ph type="subTitle" idx="1" hasCustomPrompt="1"/>
          </p:nvPr>
        </p:nvSpPr>
        <p:spPr>
          <a:xfrm>
            <a:off x="827585" y="5485509"/>
            <a:ext cx="7932158" cy="391763"/>
          </a:xfrm>
        </p:spPr>
        <p:txBody>
          <a:bodyPr>
            <a:noAutofit/>
          </a:bodyPr>
          <a:lstStyle>
            <a:lvl1pPr marL="0" indent="0" algn="r">
              <a:buNone/>
              <a:defRPr sz="5400">
                <a:solidFill>
                  <a:schemeClr val="bg1">
                    <a:alpha val="81000"/>
                  </a:schemeClr>
                </a:solidFill>
                <a:latin typeface="Kozuka Gothic Pr6N EL" pitchFamily="34" charset="-128"/>
                <a:ea typeface="Kozuka Gothic Pr6N EL" pitchFamily="34" charset="-128"/>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dirty="0" smtClean="0"/>
              <a:t>titre du chapitre</a:t>
            </a:r>
            <a:endParaRPr lang="fr-FR" dirty="0"/>
          </a:p>
        </p:txBody>
      </p:sp>
      <p:sp>
        <p:nvSpPr>
          <p:cNvPr id="8" name="Espace réservé du texte 7"/>
          <p:cNvSpPr>
            <a:spLocks noGrp="1"/>
          </p:cNvSpPr>
          <p:nvPr>
            <p:ph type="body" sz="quarter" idx="10" hasCustomPrompt="1"/>
          </p:nvPr>
        </p:nvSpPr>
        <p:spPr>
          <a:xfrm>
            <a:off x="8570985" y="5370409"/>
            <a:ext cx="360362" cy="360363"/>
          </a:xfrm>
        </p:spPr>
        <p:txBody>
          <a:bodyPr/>
          <a:lstStyle>
            <a:lvl1pPr>
              <a:buNone/>
              <a:defRPr sz="1100">
                <a:solidFill>
                  <a:schemeClr val="bg1"/>
                </a:solidFill>
                <a:latin typeface="HelveticaNeueLT Pro 45 Lt" pitchFamily="34" charset="0"/>
              </a:defRPr>
            </a:lvl1pPr>
            <a:lvl2pPr>
              <a:buNone/>
              <a:defRPr/>
            </a:lvl2pPr>
            <a:lvl3pPr>
              <a:buNone/>
              <a:defRPr/>
            </a:lvl3pPr>
            <a:lvl4pPr>
              <a:buNone/>
              <a:defRPr/>
            </a:lvl4pPr>
            <a:lvl5pPr>
              <a:buNone/>
              <a:defRPr/>
            </a:lvl5pPr>
          </a:lstStyle>
          <a:p>
            <a:pPr lvl="0"/>
            <a:r>
              <a:rPr lang="fr-FR" dirty="0" smtClean="0"/>
              <a:t>1</a:t>
            </a:r>
            <a:endParaRPr lang="fr-F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INTERCALAIRE 3">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5" name="Ellipse 4"/>
          <p:cNvSpPr/>
          <p:nvPr userDrawn="1"/>
        </p:nvSpPr>
        <p:spPr>
          <a:xfrm>
            <a:off x="8532440" y="5301208"/>
            <a:ext cx="360040" cy="360040"/>
          </a:xfrm>
          <a:prstGeom prst="ellipse">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Sous-titre 2"/>
          <p:cNvSpPr>
            <a:spLocks noGrp="1"/>
          </p:cNvSpPr>
          <p:nvPr>
            <p:ph type="subTitle" idx="1" hasCustomPrompt="1"/>
          </p:nvPr>
        </p:nvSpPr>
        <p:spPr>
          <a:xfrm>
            <a:off x="827585" y="5485509"/>
            <a:ext cx="7932158" cy="391763"/>
          </a:xfrm>
        </p:spPr>
        <p:txBody>
          <a:bodyPr>
            <a:noAutofit/>
          </a:bodyPr>
          <a:lstStyle>
            <a:lvl1pPr marL="0" indent="0" algn="r">
              <a:buNone/>
              <a:defRPr sz="5400">
                <a:solidFill>
                  <a:schemeClr val="bg1">
                    <a:alpha val="81000"/>
                  </a:schemeClr>
                </a:solidFill>
                <a:latin typeface="Kozuka Gothic Pr6N EL" pitchFamily="34" charset="-128"/>
                <a:ea typeface="Kozuka Gothic Pr6N EL" pitchFamily="34" charset="-128"/>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dirty="0" smtClean="0"/>
              <a:t>titre du chapitre</a:t>
            </a:r>
            <a:endParaRPr lang="fr-FR" dirty="0"/>
          </a:p>
        </p:txBody>
      </p:sp>
      <p:sp>
        <p:nvSpPr>
          <p:cNvPr id="8" name="Espace réservé du texte 7"/>
          <p:cNvSpPr>
            <a:spLocks noGrp="1"/>
          </p:cNvSpPr>
          <p:nvPr>
            <p:ph type="body" sz="quarter" idx="10" hasCustomPrompt="1"/>
          </p:nvPr>
        </p:nvSpPr>
        <p:spPr>
          <a:xfrm>
            <a:off x="8570985" y="5370409"/>
            <a:ext cx="360362" cy="360363"/>
          </a:xfrm>
        </p:spPr>
        <p:txBody>
          <a:bodyPr/>
          <a:lstStyle>
            <a:lvl1pPr>
              <a:buNone/>
              <a:defRPr sz="1100">
                <a:solidFill>
                  <a:schemeClr val="bg1"/>
                </a:solidFill>
                <a:latin typeface="HelveticaNeueLT Pro 45 Lt" pitchFamily="34" charset="0"/>
              </a:defRPr>
            </a:lvl1pPr>
            <a:lvl2pPr>
              <a:buNone/>
              <a:defRPr/>
            </a:lvl2pPr>
            <a:lvl3pPr>
              <a:buNone/>
              <a:defRPr/>
            </a:lvl3pPr>
            <a:lvl4pPr>
              <a:buNone/>
              <a:defRPr/>
            </a:lvl4pPr>
            <a:lvl5pPr>
              <a:buNone/>
              <a:defRPr/>
            </a:lvl5pPr>
          </a:lstStyle>
          <a:p>
            <a:pPr lvl="0"/>
            <a:r>
              <a:rPr lang="fr-FR" dirty="0" smtClean="0"/>
              <a:t>1</a:t>
            </a:r>
            <a:endParaRPr lang="fr-FR"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NTERCALAIRE 4">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5" name="Ellipse 4"/>
          <p:cNvSpPr/>
          <p:nvPr userDrawn="1"/>
        </p:nvSpPr>
        <p:spPr>
          <a:xfrm>
            <a:off x="8532440" y="5301208"/>
            <a:ext cx="360040" cy="360040"/>
          </a:xfrm>
          <a:prstGeom prst="ellipse">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Sous-titre 2"/>
          <p:cNvSpPr>
            <a:spLocks noGrp="1"/>
          </p:cNvSpPr>
          <p:nvPr>
            <p:ph type="subTitle" idx="1" hasCustomPrompt="1"/>
          </p:nvPr>
        </p:nvSpPr>
        <p:spPr>
          <a:xfrm>
            <a:off x="827585" y="5485509"/>
            <a:ext cx="7932158" cy="391763"/>
          </a:xfrm>
        </p:spPr>
        <p:txBody>
          <a:bodyPr>
            <a:noAutofit/>
          </a:bodyPr>
          <a:lstStyle>
            <a:lvl1pPr marL="0" indent="0" algn="r">
              <a:buNone/>
              <a:defRPr sz="5400">
                <a:solidFill>
                  <a:schemeClr val="bg1">
                    <a:alpha val="81000"/>
                  </a:schemeClr>
                </a:solidFill>
                <a:latin typeface="Kozuka Gothic Pr6N EL" pitchFamily="34" charset="-128"/>
                <a:ea typeface="Kozuka Gothic Pr6N EL" pitchFamily="34" charset="-128"/>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dirty="0" smtClean="0"/>
              <a:t>titre du chapitre</a:t>
            </a:r>
            <a:endParaRPr lang="fr-FR" dirty="0"/>
          </a:p>
        </p:txBody>
      </p:sp>
      <p:sp>
        <p:nvSpPr>
          <p:cNvPr id="8" name="Espace réservé du texte 7"/>
          <p:cNvSpPr>
            <a:spLocks noGrp="1"/>
          </p:cNvSpPr>
          <p:nvPr>
            <p:ph type="body" sz="quarter" idx="10" hasCustomPrompt="1"/>
          </p:nvPr>
        </p:nvSpPr>
        <p:spPr>
          <a:xfrm>
            <a:off x="8570985" y="5370409"/>
            <a:ext cx="360362" cy="360363"/>
          </a:xfrm>
        </p:spPr>
        <p:txBody>
          <a:bodyPr/>
          <a:lstStyle>
            <a:lvl1pPr>
              <a:buNone/>
              <a:defRPr sz="1100">
                <a:solidFill>
                  <a:schemeClr val="bg1"/>
                </a:solidFill>
                <a:latin typeface="HelveticaNeueLT Pro 45 Lt" pitchFamily="34" charset="0"/>
              </a:defRPr>
            </a:lvl1pPr>
            <a:lvl2pPr>
              <a:buNone/>
              <a:defRPr/>
            </a:lvl2pPr>
            <a:lvl3pPr>
              <a:buNone/>
              <a:defRPr/>
            </a:lvl3pPr>
            <a:lvl4pPr>
              <a:buNone/>
              <a:defRPr/>
            </a:lvl4pPr>
            <a:lvl5pPr>
              <a:buNone/>
              <a:defRPr/>
            </a:lvl5pPr>
          </a:lstStyle>
          <a:p>
            <a:pPr lvl="0"/>
            <a:r>
              <a:rPr lang="fr-FR" dirty="0" smtClean="0"/>
              <a:t>1</a:t>
            </a:r>
            <a:endParaRPr lang="fr-FR"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NTERCALAIRE 5">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5" name="Ellipse 4"/>
          <p:cNvSpPr/>
          <p:nvPr userDrawn="1"/>
        </p:nvSpPr>
        <p:spPr>
          <a:xfrm>
            <a:off x="8532440" y="5301208"/>
            <a:ext cx="360040" cy="360040"/>
          </a:xfrm>
          <a:prstGeom prst="ellipse">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Sous-titre 2"/>
          <p:cNvSpPr>
            <a:spLocks noGrp="1"/>
          </p:cNvSpPr>
          <p:nvPr>
            <p:ph type="subTitle" idx="1" hasCustomPrompt="1"/>
          </p:nvPr>
        </p:nvSpPr>
        <p:spPr>
          <a:xfrm>
            <a:off x="827585" y="5485509"/>
            <a:ext cx="7932158" cy="391763"/>
          </a:xfrm>
        </p:spPr>
        <p:txBody>
          <a:bodyPr>
            <a:noAutofit/>
          </a:bodyPr>
          <a:lstStyle>
            <a:lvl1pPr marL="0" indent="0" algn="r">
              <a:buNone/>
              <a:defRPr sz="5400">
                <a:solidFill>
                  <a:schemeClr val="bg1">
                    <a:alpha val="81000"/>
                  </a:schemeClr>
                </a:solidFill>
                <a:latin typeface="Kozuka Gothic Pro EL" pitchFamily="34" charset="-128"/>
                <a:ea typeface="Kozuka Gothic Pro EL" pitchFamily="34" charset="-128"/>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dirty="0" smtClean="0"/>
              <a:t>titre du chapitre</a:t>
            </a:r>
            <a:endParaRPr lang="fr-FR" dirty="0"/>
          </a:p>
        </p:txBody>
      </p:sp>
      <p:sp>
        <p:nvSpPr>
          <p:cNvPr id="8" name="Espace réservé du texte 7"/>
          <p:cNvSpPr>
            <a:spLocks noGrp="1"/>
          </p:cNvSpPr>
          <p:nvPr>
            <p:ph type="body" sz="quarter" idx="10" hasCustomPrompt="1"/>
          </p:nvPr>
        </p:nvSpPr>
        <p:spPr>
          <a:xfrm>
            <a:off x="8570985" y="5370409"/>
            <a:ext cx="360362" cy="360363"/>
          </a:xfrm>
        </p:spPr>
        <p:txBody>
          <a:bodyPr/>
          <a:lstStyle>
            <a:lvl1pPr>
              <a:buNone/>
              <a:defRPr sz="1100">
                <a:solidFill>
                  <a:schemeClr val="bg1"/>
                </a:solidFill>
                <a:latin typeface="HelveticaNeueLT Pro 45 Lt" pitchFamily="34" charset="0"/>
              </a:defRPr>
            </a:lvl1pPr>
            <a:lvl2pPr>
              <a:buNone/>
              <a:defRPr/>
            </a:lvl2pPr>
            <a:lvl3pPr>
              <a:buNone/>
              <a:defRPr/>
            </a:lvl3pPr>
            <a:lvl4pPr>
              <a:buNone/>
              <a:defRPr/>
            </a:lvl4pPr>
            <a:lvl5pPr>
              <a:buNone/>
              <a:defRPr/>
            </a:lvl5pPr>
          </a:lstStyle>
          <a:p>
            <a:pPr lvl="0"/>
            <a:r>
              <a:rPr lang="fr-FR" dirty="0" smtClean="0"/>
              <a:t>1</a:t>
            </a:r>
            <a:endParaRPr lang="fr-FR"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NTERCALAIRE 6">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5" name="Ellipse 4"/>
          <p:cNvSpPr/>
          <p:nvPr userDrawn="1"/>
        </p:nvSpPr>
        <p:spPr>
          <a:xfrm>
            <a:off x="8532440" y="5301208"/>
            <a:ext cx="360040" cy="360040"/>
          </a:xfrm>
          <a:prstGeom prst="ellipse">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Sous-titre 2"/>
          <p:cNvSpPr>
            <a:spLocks noGrp="1"/>
          </p:cNvSpPr>
          <p:nvPr>
            <p:ph type="subTitle" idx="1" hasCustomPrompt="1"/>
          </p:nvPr>
        </p:nvSpPr>
        <p:spPr>
          <a:xfrm>
            <a:off x="827585" y="5485509"/>
            <a:ext cx="7932158" cy="391763"/>
          </a:xfrm>
        </p:spPr>
        <p:txBody>
          <a:bodyPr>
            <a:noAutofit/>
          </a:bodyPr>
          <a:lstStyle>
            <a:lvl1pPr marL="0" indent="0" algn="r">
              <a:buNone/>
              <a:defRPr sz="5400">
                <a:solidFill>
                  <a:schemeClr val="bg1">
                    <a:alpha val="81000"/>
                  </a:schemeClr>
                </a:solidFill>
                <a:latin typeface="Kozuka Gothic Pr6N EL" pitchFamily="34" charset="-128"/>
                <a:ea typeface="Kozuka Gothic Pr6N EL" pitchFamily="34" charset="-128"/>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dirty="0" smtClean="0"/>
              <a:t>titre du chapitre</a:t>
            </a:r>
            <a:endParaRPr lang="fr-FR" dirty="0"/>
          </a:p>
        </p:txBody>
      </p:sp>
      <p:sp>
        <p:nvSpPr>
          <p:cNvPr id="8" name="Espace réservé du texte 7"/>
          <p:cNvSpPr>
            <a:spLocks noGrp="1"/>
          </p:cNvSpPr>
          <p:nvPr>
            <p:ph type="body" sz="quarter" idx="10" hasCustomPrompt="1"/>
          </p:nvPr>
        </p:nvSpPr>
        <p:spPr>
          <a:xfrm>
            <a:off x="8570985" y="5370409"/>
            <a:ext cx="360362" cy="360363"/>
          </a:xfrm>
        </p:spPr>
        <p:txBody>
          <a:bodyPr/>
          <a:lstStyle>
            <a:lvl1pPr>
              <a:buNone/>
              <a:defRPr sz="1100">
                <a:solidFill>
                  <a:schemeClr val="bg1"/>
                </a:solidFill>
                <a:latin typeface="HelveticaNeueLT Pro 45 Lt" pitchFamily="34" charset="0"/>
              </a:defRPr>
            </a:lvl1pPr>
            <a:lvl2pPr>
              <a:buNone/>
              <a:defRPr/>
            </a:lvl2pPr>
            <a:lvl3pPr>
              <a:buNone/>
              <a:defRPr/>
            </a:lvl3pPr>
            <a:lvl4pPr>
              <a:buNone/>
              <a:defRPr/>
            </a:lvl4pPr>
            <a:lvl5pPr>
              <a:buNone/>
              <a:defRPr/>
            </a:lvl5pPr>
          </a:lstStyle>
          <a:p>
            <a:pPr lvl="0"/>
            <a:r>
              <a:rPr lang="fr-FR" dirty="0" smtClean="0"/>
              <a:t>1</a:t>
            </a:r>
            <a:endParaRPr lang="fr-FR"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NTERCALAIRE 7">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5" name="Ellipse 4"/>
          <p:cNvSpPr/>
          <p:nvPr userDrawn="1"/>
        </p:nvSpPr>
        <p:spPr>
          <a:xfrm>
            <a:off x="8532440" y="5301208"/>
            <a:ext cx="360040" cy="360040"/>
          </a:xfrm>
          <a:prstGeom prst="ellipse">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Sous-titre 2"/>
          <p:cNvSpPr>
            <a:spLocks noGrp="1"/>
          </p:cNvSpPr>
          <p:nvPr>
            <p:ph type="subTitle" idx="1" hasCustomPrompt="1"/>
          </p:nvPr>
        </p:nvSpPr>
        <p:spPr>
          <a:xfrm>
            <a:off x="827585" y="5485509"/>
            <a:ext cx="7932158" cy="391763"/>
          </a:xfrm>
        </p:spPr>
        <p:txBody>
          <a:bodyPr>
            <a:noAutofit/>
          </a:bodyPr>
          <a:lstStyle>
            <a:lvl1pPr marL="0" indent="0" algn="r">
              <a:buNone/>
              <a:defRPr sz="5400">
                <a:solidFill>
                  <a:schemeClr val="bg1">
                    <a:alpha val="81000"/>
                  </a:schemeClr>
                </a:solidFill>
                <a:latin typeface="Kozuka Gothic Pro EL" pitchFamily="34" charset="-128"/>
                <a:ea typeface="Kozuka Gothic Pro EL" pitchFamily="34" charset="-128"/>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dirty="0" smtClean="0"/>
              <a:t>titre du chapitre</a:t>
            </a:r>
            <a:endParaRPr lang="fr-FR" dirty="0"/>
          </a:p>
        </p:txBody>
      </p:sp>
      <p:sp>
        <p:nvSpPr>
          <p:cNvPr id="8" name="Espace réservé du texte 7"/>
          <p:cNvSpPr>
            <a:spLocks noGrp="1"/>
          </p:cNvSpPr>
          <p:nvPr>
            <p:ph type="body" sz="quarter" idx="10" hasCustomPrompt="1"/>
          </p:nvPr>
        </p:nvSpPr>
        <p:spPr>
          <a:xfrm>
            <a:off x="8570985" y="5370409"/>
            <a:ext cx="360362" cy="360363"/>
          </a:xfrm>
        </p:spPr>
        <p:txBody>
          <a:bodyPr/>
          <a:lstStyle>
            <a:lvl1pPr>
              <a:buNone/>
              <a:defRPr sz="1100">
                <a:solidFill>
                  <a:schemeClr val="bg1"/>
                </a:solidFill>
                <a:latin typeface="HelveticaNeueLT Pro 45 Lt" pitchFamily="34" charset="0"/>
              </a:defRPr>
            </a:lvl1pPr>
            <a:lvl2pPr>
              <a:buNone/>
              <a:defRPr/>
            </a:lvl2pPr>
            <a:lvl3pPr>
              <a:buNone/>
              <a:defRPr/>
            </a:lvl3pPr>
            <a:lvl4pPr>
              <a:buNone/>
              <a:defRPr/>
            </a:lvl4pPr>
            <a:lvl5pPr>
              <a:buNone/>
              <a:defRPr/>
            </a:lvl5pPr>
          </a:lstStyle>
          <a:p>
            <a:pPr lvl="0"/>
            <a:r>
              <a:rPr lang="fr-FR" dirty="0" smtClean="0"/>
              <a:t>1</a:t>
            </a:r>
            <a:endParaRPr lang="fr-FR"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NTERCALAIRE 8">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5" name="Ellipse 4"/>
          <p:cNvSpPr/>
          <p:nvPr userDrawn="1"/>
        </p:nvSpPr>
        <p:spPr>
          <a:xfrm>
            <a:off x="8532440" y="5301208"/>
            <a:ext cx="360040" cy="360040"/>
          </a:xfrm>
          <a:prstGeom prst="ellipse">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Sous-titre 2"/>
          <p:cNvSpPr>
            <a:spLocks noGrp="1"/>
          </p:cNvSpPr>
          <p:nvPr>
            <p:ph type="subTitle" idx="1" hasCustomPrompt="1"/>
          </p:nvPr>
        </p:nvSpPr>
        <p:spPr>
          <a:xfrm>
            <a:off x="827585" y="5485509"/>
            <a:ext cx="7932158" cy="391763"/>
          </a:xfrm>
        </p:spPr>
        <p:txBody>
          <a:bodyPr>
            <a:noAutofit/>
          </a:bodyPr>
          <a:lstStyle>
            <a:lvl1pPr marL="0" indent="0" algn="r">
              <a:buNone/>
              <a:defRPr sz="5400">
                <a:solidFill>
                  <a:schemeClr val="bg1">
                    <a:alpha val="81000"/>
                  </a:schemeClr>
                </a:solidFill>
                <a:latin typeface="Kozuka Gothic Pro EL" pitchFamily="34" charset="-128"/>
                <a:ea typeface="Kozuka Gothic Pro EL" pitchFamily="34" charset="-128"/>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dirty="0" smtClean="0"/>
              <a:t>titre du chapitre</a:t>
            </a:r>
            <a:endParaRPr lang="fr-FR" dirty="0"/>
          </a:p>
        </p:txBody>
      </p:sp>
      <p:sp>
        <p:nvSpPr>
          <p:cNvPr id="8" name="Espace réservé du texte 7"/>
          <p:cNvSpPr>
            <a:spLocks noGrp="1"/>
          </p:cNvSpPr>
          <p:nvPr>
            <p:ph type="body" sz="quarter" idx="10" hasCustomPrompt="1"/>
          </p:nvPr>
        </p:nvSpPr>
        <p:spPr>
          <a:xfrm>
            <a:off x="8570985" y="5370409"/>
            <a:ext cx="360362" cy="360363"/>
          </a:xfrm>
        </p:spPr>
        <p:txBody>
          <a:bodyPr/>
          <a:lstStyle>
            <a:lvl1pPr>
              <a:buNone/>
              <a:defRPr sz="1100">
                <a:solidFill>
                  <a:schemeClr val="bg1"/>
                </a:solidFill>
                <a:latin typeface="HelveticaNeueLT Pro 45 Lt" pitchFamily="34" charset="0"/>
              </a:defRPr>
            </a:lvl1pPr>
            <a:lvl2pPr>
              <a:buNone/>
              <a:defRPr/>
            </a:lvl2pPr>
            <a:lvl3pPr>
              <a:buNone/>
              <a:defRPr/>
            </a:lvl3pPr>
            <a:lvl4pPr>
              <a:buNone/>
              <a:defRPr/>
            </a:lvl4pPr>
            <a:lvl5pPr>
              <a:buNone/>
              <a:defRPr/>
            </a:lvl5pPr>
          </a:lstStyle>
          <a:p>
            <a:pPr lvl="0"/>
            <a:r>
              <a:rPr lang="fr-FR" dirty="0" smtClean="0"/>
              <a:t>1</a:t>
            </a:r>
            <a:endParaRPr lang="fr-FR"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jpe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25" cstate="print">
            <a:lum/>
          </a:blip>
          <a:srcRect/>
          <a:stretch>
            <a:fillRect/>
          </a:stretch>
        </a:blipFill>
        <a:effectLst/>
      </p:bgPr>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611560" y="318034"/>
            <a:ext cx="7931224" cy="1143000"/>
          </a:xfrm>
          <a:prstGeom prst="rect">
            <a:avLst/>
          </a:prstGeom>
        </p:spPr>
        <p:txBody>
          <a:bodyPr vert="horz" lIns="91440" tIns="45720" rIns="91440" bIns="45720" rtlCol="0" anchor="ctr">
            <a:normAutofit/>
          </a:bodyPr>
          <a:lstStyle/>
          <a:p>
            <a:r>
              <a:rPr lang="fr-FR" dirty="0" smtClean="0"/>
              <a:t>ici titre du </a:t>
            </a:r>
            <a:r>
              <a:rPr lang="fr-FR" dirty="0" err="1" smtClean="0"/>
              <a:t>slide</a:t>
            </a:r>
            <a:endParaRPr lang="fr-FR" dirty="0"/>
          </a:p>
        </p:txBody>
      </p:sp>
      <p:sp>
        <p:nvSpPr>
          <p:cNvPr id="3" name="Espace réservé du texte 2"/>
          <p:cNvSpPr>
            <a:spLocks noGrp="1"/>
          </p:cNvSpPr>
          <p:nvPr>
            <p:ph type="body" idx="1"/>
          </p:nvPr>
        </p:nvSpPr>
        <p:spPr>
          <a:xfrm>
            <a:off x="611560" y="1700808"/>
            <a:ext cx="8075240" cy="4425355"/>
          </a:xfrm>
          <a:prstGeom prst="rect">
            <a:avLst/>
          </a:prstGeom>
        </p:spPr>
        <p:txBody>
          <a:bodyPr vert="horz" lIns="91440" tIns="45720" rIns="91440" bIns="45720" rtlCol="0">
            <a:normAutofit/>
          </a:bodyPr>
          <a:lstStyle/>
          <a:p>
            <a:pPr lvl="0"/>
            <a:r>
              <a:rPr lang="fr-FR" dirty="0" smtClean="0"/>
              <a:t>cliquez pour modifier les styles du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
        <p:nvSpPr>
          <p:cNvPr id="4" name="Espace réservé de la date 3"/>
          <p:cNvSpPr>
            <a:spLocks noGrp="1"/>
          </p:cNvSpPr>
          <p:nvPr>
            <p:ph type="dt" sz="half" idx="2"/>
          </p:nvPr>
        </p:nvSpPr>
        <p:spPr>
          <a:xfrm>
            <a:off x="35797" y="6560463"/>
            <a:ext cx="802432" cy="365125"/>
          </a:xfrm>
          <a:prstGeom prst="rect">
            <a:avLst/>
          </a:prstGeom>
        </p:spPr>
        <p:txBody>
          <a:bodyPr vert="horz" lIns="91440" tIns="45720" rIns="91440" bIns="45720" rtlCol="0" anchor="ctr"/>
          <a:lstStyle>
            <a:lvl1pPr algn="l">
              <a:defRPr sz="900">
                <a:solidFill>
                  <a:schemeClr val="bg1">
                    <a:lumMod val="50000"/>
                  </a:schemeClr>
                </a:solidFill>
                <a:latin typeface="HelveticaNeueLT Pro 45 Lt" pitchFamily="34" charset="0"/>
              </a:defRPr>
            </a:lvl1pPr>
          </a:lstStyle>
          <a:p>
            <a:fld id="{D1F093BF-4E17-4308-814C-5800873439B4}" type="datetime1">
              <a:rPr lang="fr-FR" smtClean="0"/>
              <a:pPr/>
              <a:t>15/04/2014</a:t>
            </a:fld>
            <a:endParaRPr lang="fr-FR" dirty="0"/>
          </a:p>
        </p:txBody>
      </p:sp>
      <p:sp>
        <p:nvSpPr>
          <p:cNvPr id="5" name="Espace réservé du pied de page 4"/>
          <p:cNvSpPr>
            <a:spLocks noGrp="1"/>
          </p:cNvSpPr>
          <p:nvPr>
            <p:ph type="ftr" sz="quarter" idx="3"/>
          </p:nvPr>
        </p:nvSpPr>
        <p:spPr>
          <a:xfrm>
            <a:off x="890874" y="6560463"/>
            <a:ext cx="2895600" cy="365125"/>
          </a:xfrm>
          <a:prstGeom prst="rect">
            <a:avLst/>
          </a:prstGeom>
        </p:spPr>
        <p:txBody>
          <a:bodyPr vert="horz" lIns="91440" tIns="45720" rIns="91440" bIns="45720" rtlCol="0" anchor="ctr"/>
          <a:lstStyle>
            <a:lvl1pPr algn="l">
              <a:defRPr sz="900">
                <a:solidFill>
                  <a:schemeClr val="tx1">
                    <a:tint val="75000"/>
                  </a:schemeClr>
                </a:solidFill>
                <a:latin typeface="HelveticaNeueLT Pro 45 Lt" pitchFamily="34" charset="0"/>
              </a:defRPr>
            </a:lvl1pPr>
          </a:lstStyle>
          <a:p>
            <a:r>
              <a:rPr lang="fr-FR" smtClean="0"/>
              <a:t>EESSISISISOISOIOIOFISDOIFOQSIDOQID</a:t>
            </a:r>
            <a:endParaRPr lang="fr-FR" dirty="0"/>
          </a:p>
        </p:txBody>
      </p:sp>
      <p:sp>
        <p:nvSpPr>
          <p:cNvPr id="6" name="Espace réservé du numéro de diapositive 5"/>
          <p:cNvSpPr>
            <a:spLocks noGrp="1"/>
          </p:cNvSpPr>
          <p:nvPr>
            <p:ph type="sldNum" sz="quarter" idx="4"/>
          </p:nvPr>
        </p:nvSpPr>
        <p:spPr>
          <a:xfrm>
            <a:off x="6372200" y="6560463"/>
            <a:ext cx="2133600" cy="365125"/>
          </a:xfrm>
          <a:prstGeom prst="rect">
            <a:avLst/>
          </a:prstGeom>
        </p:spPr>
        <p:txBody>
          <a:bodyPr vert="horz" lIns="91440" tIns="45720" rIns="91440" bIns="45720" rtlCol="0" anchor="ctr"/>
          <a:lstStyle>
            <a:lvl1pPr algn="r">
              <a:defRPr sz="900">
                <a:solidFill>
                  <a:schemeClr val="tx1">
                    <a:tint val="75000"/>
                  </a:schemeClr>
                </a:solidFill>
                <a:latin typeface="HelveticaNeueLT Pro 45 Lt" pitchFamily="34" charset="0"/>
              </a:defRPr>
            </a:lvl1pPr>
          </a:lstStyle>
          <a:p>
            <a:fld id="{3C58F5FD-E7BB-4E8A-AC08-B8E371E51E7F}" type="slidenum">
              <a:rPr lang="fr-FR" smtClean="0"/>
              <a:pPr/>
              <a:t>‹N°›</a:t>
            </a:fld>
            <a:endParaRPr lang="fr-FR" dirty="0"/>
          </a:p>
        </p:txBody>
      </p:sp>
    </p:spTree>
  </p:cSld>
  <p:clrMap bg1="lt1" tx1="dk1" bg2="lt2" tx2="dk2" accent1="accent1" accent2="accent2" accent3="accent3" accent4="accent4" accent5="accent5" accent6="accent6" hlink="hlink" folHlink="folHlink"/>
  <p:sldLayoutIdLst>
    <p:sldLayoutId id="2147483649" r:id="rId1"/>
    <p:sldLayoutId id="2147483660" r:id="rId2"/>
    <p:sldLayoutId id="2147483661" r:id="rId3"/>
    <p:sldLayoutId id="2147483662" r:id="rId4"/>
    <p:sldLayoutId id="2147483663" r:id="rId5"/>
    <p:sldLayoutId id="2147483664" r:id="rId6"/>
    <p:sldLayoutId id="2147483665" r:id="rId7"/>
    <p:sldLayoutId id="2147483666" r:id="rId8"/>
    <p:sldLayoutId id="2147483668" r:id="rId9"/>
    <p:sldLayoutId id="2147483689" r:id="rId10"/>
    <p:sldLayoutId id="2147483690" r:id="rId11"/>
    <p:sldLayoutId id="2147483691" r:id="rId12"/>
    <p:sldLayoutId id="2147483692" r:id="rId13"/>
    <p:sldLayoutId id="2147483650" r:id="rId14"/>
    <p:sldLayoutId id="2147483670" r:id="rId15"/>
    <p:sldLayoutId id="2147483669" r:id="rId16"/>
    <p:sldLayoutId id="2147483693" r:id="rId17"/>
    <p:sldLayoutId id="2147483694" r:id="rId18"/>
    <p:sldLayoutId id="2147483696" r:id="rId19"/>
    <p:sldLayoutId id="2147483697" r:id="rId20"/>
    <p:sldLayoutId id="2147483695" r:id="rId21"/>
    <p:sldLayoutId id="2147483698" r:id="rId22"/>
    <p:sldLayoutId id="2147483699" r:id="rId23"/>
  </p:sldLayoutIdLst>
  <p:hf hdr="0"/>
  <p:txStyles>
    <p:titleStyle>
      <a:lvl1pPr algn="l" defTabSz="914400" rtl="0" eaLnBrk="1" latinLnBrk="0" hangingPunct="1">
        <a:spcBef>
          <a:spcPct val="0"/>
        </a:spcBef>
        <a:buNone/>
        <a:defRPr sz="4400" kern="1200" baseline="0">
          <a:solidFill>
            <a:schemeClr val="tx1">
              <a:lumMod val="85000"/>
              <a:lumOff val="15000"/>
            </a:schemeClr>
          </a:solidFill>
          <a:latin typeface="Kozuka Gothic Pro EL" pitchFamily="34" charset="-128"/>
          <a:ea typeface="Kozuka Gothic Pro EL" pitchFamily="34" charset="-128"/>
          <a:cs typeface="+mj-cs"/>
        </a:defRPr>
      </a:lvl1pPr>
    </p:titleStyle>
    <p:bodyStyle>
      <a:lvl1pPr marL="0" indent="12700" algn="l" defTabSz="914400" rtl="0" eaLnBrk="1" latinLnBrk="0" hangingPunct="1">
        <a:lnSpc>
          <a:spcPct val="80000"/>
        </a:lnSpc>
        <a:spcBef>
          <a:spcPct val="20000"/>
        </a:spcBef>
        <a:buClr>
          <a:schemeClr val="bg1"/>
        </a:buClr>
        <a:buFont typeface="Arial" pitchFamily="34" charset="0"/>
        <a:buNone/>
        <a:defRPr sz="3200" kern="1200">
          <a:solidFill>
            <a:srgbClr val="FF6600"/>
          </a:solidFill>
          <a:latin typeface="Kozuka Gothic Pro L" pitchFamily="34" charset="-128"/>
          <a:ea typeface="Kozuka Gothic Pro L" pitchFamily="34" charset="-128"/>
          <a:cs typeface="+mn-cs"/>
        </a:defRPr>
      </a:lvl1pPr>
      <a:lvl2pPr marL="1336675" indent="-285750" algn="l" defTabSz="914400" rtl="0" eaLnBrk="1" latinLnBrk="0" hangingPunct="1">
        <a:lnSpc>
          <a:spcPct val="80000"/>
        </a:lnSpc>
        <a:spcBef>
          <a:spcPct val="20000"/>
        </a:spcBef>
        <a:buClr>
          <a:srgbClr val="FF6600"/>
        </a:buClr>
        <a:buFont typeface="Arial" pitchFamily="34" charset="0"/>
        <a:buChar char="•"/>
        <a:defRPr sz="2200" kern="1200">
          <a:solidFill>
            <a:schemeClr val="tx1">
              <a:lumMod val="65000"/>
              <a:lumOff val="35000"/>
            </a:schemeClr>
          </a:solidFill>
          <a:latin typeface="Kozuka Gothic Pr6N R" pitchFamily="34" charset="-128"/>
          <a:ea typeface="Kozuka Gothic Pr6N R" pitchFamily="34" charset="-128"/>
          <a:cs typeface="+mn-cs"/>
        </a:defRPr>
      </a:lvl2pPr>
      <a:lvl3pPr marL="1797050" indent="-228600" algn="l" defTabSz="914400" rtl="0" eaLnBrk="1" latinLnBrk="0" hangingPunct="1">
        <a:lnSpc>
          <a:spcPct val="80000"/>
        </a:lnSpc>
        <a:spcBef>
          <a:spcPct val="20000"/>
        </a:spcBef>
        <a:buClr>
          <a:schemeClr val="bg1">
            <a:lumMod val="65000"/>
          </a:schemeClr>
        </a:buClr>
        <a:buFont typeface="Arial" pitchFamily="34" charset="0"/>
        <a:buChar char="•"/>
        <a:defRPr sz="1800" kern="1200">
          <a:solidFill>
            <a:schemeClr val="tx1">
              <a:lumMod val="75000"/>
              <a:lumOff val="25000"/>
            </a:schemeClr>
          </a:solidFill>
          <a:latin typeface="Kozuka Gothic Pro L" pitchFamily="34" charset="-128"/>
          <a:ea typeface="Kozuka Gothic Pro L" pitchFamily="34" charset="-128"/>
          <a:cs typeface="+mn-cs"/>
        </a:defRPr>
      </a:lvl3pPr>
      <a:lvl4pPr marL="2063750" indent="-228600" algn="l" defTabSz="914400" rtl="0" eaLnBrk="1" latinLnBrk="0" hangingPunct="1">
        <a:lnSpc>
          <a:spcPct val="80000"/>
        </a:lnSpc>
        <a:spcBef>
          <a:spcPct val="20000"/>
        </a:spcBef>
        <a:buClr>
          <a:schemeClr val="tx1">
            <a:lumMod val="65000"/>
            <a:lumOff val="35000"/>
          </a:schemeClr>
        </a:buClr>
        <a:buFont typeface="Arial" pitchFamily="34" charset="0"/>
        <a:buChar char="•"/>
        <a:defRPr sz="1400" kern="1200">
          <a:solidFill>
            <a:schemeClr val="tx1">
              <a:lumMod val="75000"/>
              <a:lumOff val="25000"/>
            </a:schemeClr>
          </a:solidFill>
          <a:latin typeface="Kozuka Gothic Pro L" pitchFamily="34" charset="-128"/>
          <a:ea typeface="Kozuka Gothic Pro L" pitchFamily="34" charset="-128"/>
          <a:cs typeface="+mn-cs"/>
        </a:defRPr>
      </a:lvl4pPr>
      <a:lvl5pPr marL="2057400" indent="-228600" algn="l" defTabSz="914400" rtl="0" eaLnBrk="1" latinLnBrk="0" hangingPunct="1">
        <a:lnSpc>
          <a:spcPct val="80000"/>
        </a:lnSpc>
        <a:spcBef>
          <a:spcPct val="20000"/>
        </a:spcBef>
        <a:buClr>
          <a:schemeClr val="tx1">
            <a:lumMod val="75000"/>
            <a:lumOff val="25000"/>
          </a:schemeClr>
        </a:buClr>
        <a:buFont typeface="Arial" pitchFamily="34" charset="0"/>
        <a:buChar char="•"/>
        <a:defRPr sz="1400" kern="1200">
          <a:solidFill>
            <a:schemeClr val="tx1">
              <a:lumMod val="75000"/>
              <a:lumOff val="25000"/>
            </a:schemeClr>
          </a:solidFill>
          <a:latin typeface="Kozuka Gothic Pro L" pitchFamily="34" charset="-128"/>
          <a:ea typeface="Kozuka Gothic Pro L" pitchFamily="34" charset="-128"/>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5.jpeg"/><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8" Type="http://schemas.openxmlformats.org/officeDocument/2006/relationships/slide" Target="slide15.xml"/><Relationship Id="rId3" Type="http://schemas.openxmlformats.org/officeDocument/2006/relationships/slide" Target="slide4.xml"/><Relationship Id="rId7" Type="http://schemas.openxmlformats.org/officeDocument/2006/relationships/slide" Target="slide13.xml"/><Relationship Id="rId12" Type="http://schemas.openxmlformats.org/officeDocument/2006/relationships/slide" Target="slide24.xml"/><Relationship Id="rId2" Type="http://schemas.openxmlformats.org/officeDocument/2006/relationships/slide" Target="slide3.xml"/><Relationship Id="rId1" Type="http://schemas.openxmlformats.org/officeDocument/2006/relationships/slideLayout" Target="../slideLayouts/slideLayout14.xml"/><Relationship Id="rId6" Type="http://schemas.openxmlformats.org/officeDocument/2006/relationships/slide" Target="slide12.xml"/><Relationship Id="rId11" Type="http://schemas.openxmlformats.org/officeDocument/2006/relationships/slide" Target="slide22.xml"/><Relationship Id="rId5" Type="http://schemas.openxmlformats.org/officeDocument/2006/relationships/slide" Target="slide11.xml"/><Relationship Id="rId10" Type="http://schemas.openxmlformats.org/officeDocument/2006/relationships/slide" Target="slide19.xml"/><Relationship Id="rId4" Type="http://schemas.openxmlformats.org/officeDocument/2006/relationships/slide" Target="slide9.xml"/><Relationship Id="rId9" Type="http://schemas.openxmlformats.org/officeDocument/2006/relationships/slide" Target="slide17.xml"/></Relationships>
</file>

<file path=ppt/slides/_rels/slide20.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hyperlink" Target="https://github.com/cedtanghe/elixir_skeleton" TargetMode="Externa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hyperlink" Target="https://packagist.org/" TargetMode="External"/><Relationship Id="rId2" Type="http://schemas.openxmlformats.org/officeDocument/2006/relationships/hyperlink" Target="https://getcomposer.org/" TargetMode="External"/><Relationship Id="rId1" Type="http://schemas.openxmlformats.org/officeDocument/2006/relationships/slideLayout" Target="../slideLayouts/slideLayout14.xml"/><Relationship Id="rId5" Type="http://schemas.openxmlformats.org/officeDocument/2006/relationships/image" Target="../media/image36.jpeg"/><Relationship Id="rId4" Type="http://schemas.openxmlformats.org/officeDocument/2006/relationships/hyperlink" Target="http://bower.io/" TargetMode="External"/></Relationships>
</file>

<file path=ppt/slides/_rels/slide6.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jpeg"/><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re 7"/>
          <p:cNvSpPr>
            <a:spLocks noGrp="1"/>
          </p:cNvSpPr>
          <p:nvPr>
            <p:ph type="ctrTitle"/>
          </p:nvPr>
        </p:nvSpPr>
        <p:spPr/>
        <p:txBody>
          <a:bodyPr/>
          <a:lstStyle/>
          <a:p>
            <a:r>
              <a:rPr lang="fr-FR" dirty="0" smtClean="0"/>
              <a:t>ELIXIR PHP</a:t>
            </a:r>
            <a:endParaRPr lang="fr-FR" dirty="0"/>
          </a:p>
        </p:txBody>
      </p:sp>
      <p:sp>
        <p:nvSpPr>
          <p:cNvPr id="9" name="Sous-titre 8"/>
          <p:cNvSpPr>
            <a:spLocks noGrp="1"/>
          </p:cNvSpPr>
          <p:nvPr>
            <p:ph type="subTitle" idx="1"/>
          </p:nvPr>
        </p:nvSpPr>
        <p:spPr/>
        <p:txBody>
          <a:bodyPr/>
          <a:lstStyle/>
          <a:p>
            <a:r>
              <a:rPr lang="fr-FR" dirty="0" smtClean="0"/>
              <a:t>Installation et fonctionnement du </a:t>
            </a:r>
            <a:r>
              <a:rPr lang="fr-FR" dirty="0" err="1" smtClean="0"/>
              <a:t>framework</a:t>
            </a:r>
            <a:r>
              <a:rPr lang="fr-FR" dirty="0" smtClean="0"/>
              <a:t>.</a:t>
            </a:r>
            <a:endParaRPr lang="fr-FR" dirty="0"/>
          </a:p>
        </p:txBody>
      </p:sp>
      <p:sp>
        <p:nvSpPr>
          <p:cNvPr id="3" name="Espace réservé de la date 2"/>
          <p:cNvSpPr>
            <a:spLocks noGrp="1"/>
          </p:cNvSpPr>
          <p:nvPr>
            <p:ph type="dt" sz="half" idx="10"/>
          </p:nvPr>
        </p:nvSpPr>
        <p:spPr/>
        <p:txBody>
          <a:bodyPr/>
          <a:lstStyle/>
          <a:p>
            <a:fld id="{52F2AE76-70B1-4FFD-BE52-47709363AFEB}" type="datetime1">
              <a:rPr lang="fr-FR" smtClean="0"/>
              <a:pPr/>
              <a:t>15/04/2014</a:t>
            </a:fld>
            <a:endParaRPr lang="fr-FR" dirty="0"/>
          </a:p>
        </p:txBody>
      </p:sp>
      <p:pic>
        <p:nvPicPr>
          <p:cNvPr id="11" name="Espace réservé pour une image  10" descr="ELIXIR_PHP.jpg"/>
          <p:cNvPicPr>
            <a:picLocks noGrp="1" noChangeAspect="1"/>
          </p:cNvPicPr>
          <p:nvPr>
            <p:ph type="pic" sz="quarter" idx="11"/>
          </p:nvPr>
        </p:nvPicPr>
        <p:blipFill>
          <a:blip r:embed="rId2" cstate="print"/>
          <a:stretch>
            <a:fillRect/>
          </a:stretch>
        </p:blipFill>
        <p:spPr>
          <a:xfrm>
            <a:off x="5643570" y="1815192"/>
            <a:ext cx="3257550" cy="1160668"/>
          </a:xfrm>
        </p:spPr>
      </p:pic>
      <p:sp>
        <p:nvSpPr>
          <p:cNvPr id="4" name="Espace réservé du pied de page 3"/>
          <p:cNvSpPr>
            <a:spLocks noGrp="1"/>
          </p:cNvSpPr>
          <p:nvPr>
            <p:ph type="ftr" sz="quarter" idx="4294967295"/>
          </p:nvPr>
        </p:nvSpPr>
        <p:spPr>
          <a:xfrm>
            <a:off x="0" y="6561138"/>
            <a:ext cx="2895600" cy="365125"/>
          </a:xfrm>
        </p:spPr>
        <p:txBody>
          <a:bodyPr/>
          <a:lstStyle/>
          <a:p>
            <a:r>
              <a:rPr lang="fr-FR" dirty="0" err="1" smtClean="0"/>
              <a:t>Tanghe</a:t>
            </a:r>
            <a:r>
              <a:rPr lang="fr-FR" dirty="0" smtClean="0"/>
              <a:t> Cédric</a:t>
            </a:r>
            <a:endParaRPr lang="fr-FR" dirty="0"/>
          </a:p>
        </p:txBody>
      </p:sp>
      <p:sp>
        <p:nvSpPr>
          <p:cNvPr id="5" name="Espace réservé du numéro de diapositive 4"/>
          <p:cNvSpPr>
            <a:spLocks noGrp="1"/>
          </p:cNvSpPr>
          <p:nvPr>
            <p:ph type="sldNum" sz="quarter" idx="4294967295"/>
          </p:nvPr>
        </p:nvSpPr>
        <p:spPr>
          <a:xfrm>
            <a:off x="7010400" y="6561138"/>
            <a:ext cx="2133600" cy="365125"/>
          </a:xfrm>
        </p:spPr>
        <p:txBody>
          <a:bodyPr/>
          <a:lstStyle/>
          <a:p>
            <a:fld id="{3C58F5FD-E7BB-4E8A-AC08-B8E371E51E7F}" type="slidenum">
              <a:rPr lang="fr-FR" smtClean="0"/>
              <a:pPr/>
              <a:t>1</a:t>
            </a:fld>
            <a:endParaRPr lang="fr-F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i="1" dirty="0" smtClean="0"/>
              <a:t>Les fondamentaux</a:t>
            </a:r>
            <a:r>
              <a:rPr lang="fr-FR" dirty="0" smtClean="0"/>
              <a:t> </a:t>
            </a:r>
            <a:r>
              <a:rPr lang="fr-FR" sz="2000" dirty="0" smtClean="0"/>
              <a:t>2/2</a:t>
            </a:r>
            <a:endParaRPr lang="fr-FR" dirty="0"/>
          </a:p>
        </p:txBody>
      </p:sp>
      <p:sp>
        <p:nvSpPr>
          <p:cNvPr id="4" name="Espace réservé de la date 3"/>
          <p:cNvSpPr>
            <a:spLocks noGrp="1"/>
          </p:cNvSpPr>
          <p:nvPr>
            <p:ph type="dt" sz="half" idx="10"/>
          </p:nvPr>
        </p:nvSpPr>
        <p:spPr/>
        <p:txBody>
          <a:bodyPr/>
          <a:lstStyle/>
          <a:p>
            <a:fld id="{102501EB-CB1D-4676-84AB-AFB78933EC7B}" type="datetime1">
              <a:rPr lang="fr-FR" smtClean="0"/>
              <a:pPr/>
              <a:t>15/04/2014</a:t>
            </a:fld>
            <a:endParaRPr lang="fr-FR"/>
          </a:p>
        </p:txBody>
      </p:sp>
      <p:sp>
        <p:nvSpPr>
          <p:cNvPr id="6" name="Espace réservé du numéro de diapositive 5"/>
          <p:cNvSpPr>
            <a:spLocks noGrp="1"/>
          </p:cNvSpPr>
          <p:nvPr>
            <p:ph type="sldNum" sz="quarter" idx="12"/>
          </p:nvPr>
        </p:nvSpPr>
        <p:spPr/>
        <p:txBody>
          <a:bodyPr/>
          <a:lstStyle/>
          <a:p>
            <a:fld id="{3C58F5FD-E7BB-4E8A-AC08-B8E371E51E7F}" type="slidenum">
              <a:rPr lang="fr-FR" smtClean="0"/>
              <a:pPr/>
              <a:t>10</a:t>
            </a:fld>
            <a:endParaRPr lang="fr-FR"/>
          </a:p>
        </p:txBody>
      </p:sp>
      <p:sp>
        <p:nvSpPr>
          <p:cNvPr id="11" name="Espace réservé du contenu 2"/>
          <p:cNvSpPr>
            <a:spLocks noGrp="1"/>
          </p:cNvSpPr>
          <p:nvPr>
            <p:ph idx="1"/>
          </p:nvPr>
        </p:nvSpPr>
        <p:spPr>
          <a:xfrm>
            <a:off x="611560" y="1700809"/>
            <a:ext cx="8075240" cy="942374"/>
          </a:xfrm>
        </p:spPr>
        <p:txBody>
          <a:bodyPr>
            <a:normAutofit/>
          </a:bodyPr>
          <a:lstStyle/>
          <a:p>
            <a:r>
              <a:rPr lang="fr-FR" sz="1800" dirty="0" smtClean="0"/>
              <a:t>Déclaration et enregistrement des modules dans l’application :</a:t>
            </a:r>
            <a:endParaRPr lang="fr-FR" sz="1800" dirty="0">
              <a:solidFill>
                <a:schemeClr val="bg1"/>
              </a:solidFill>
            </a:endParaRPr>
          </a:p>
        </p:txBody>
      </p:sp>
      <p:pic>
        <p:nvPicPr>
          <p:cNvPr id="12" name="Espace réservé du contenu 6" descr="bootstrap.jpg"/>
          <p:cNvPicPr>
            <a:picLocks noChangeAspect="1"/>
          </p:cNvPicPr>
          <p:nvPr/>
        </p:nvPicPr>
        <p:blipFill>
          <a:blip r:embed="rId2" cstate="print"/>
          <a:stretch>
            <a:fillRect/>
          </a:stretch>
        </p:blipFill>
        <p:spPr>
          <a:xfrm>
            <a:off x="714348" y="2566894"/>
            <a:ext cx="5643602" cy="3342629"/>
          </a:xfrm>
          <a:prstGeom prst="rect">
            <a:avLst/>
          </a:prstGeom>
        </p:spPr>
      </p:pic>
      <p:cxnSp>
        <p:nvCxnSpPr>
          <p:cNvPr id="13" name="Connecteur droit 12"/>
          <p:cNvCxnSpPr/>
          <p:nvPr/>
        </p:nvCxnSpPr>
        <p:spPr>
          <a:xfrm flipV="1">
            <a:off x="5214942" y="2714620"/>
            <a:ext cx="1714512" cy="1357322"/>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4" name="Rectangle à coins arrondis 13"/>
          <p:cNvSpPr/>
          <p:nvPr/>
        </p:nvSpPr>
        <p:spPr>
          <a:xfrm>
            <a:off x="6715140" y="2500306"/>
            <a:ext cx="1928826" cy="1143008"/>
          </a:xfrm>
          <a:prstGeom prst="roundRect">
            <a:avLst>
              <a:gd name="adj" fmla="val 4854"/>
            </a:avLst>
          </a:prstGeom>
          <a:gradFill flip="none" rotWithShape="1">
            <a:gsLst>
              <a:gs pos="0">
                <a:schemeClr val="tx1">
                  <a:lumMod val="65000"/>
                  <a:lumOff val="35000"/>
                  <a:shade val="30000"/>
                  <a:satMod val="115000"/>
                </a:schemeClr>
              </a:gs>
              <a:gs pos="50000">
                <a:schemeClr val="tx1">
                  <a:lumMod val="65000"/>
                  <a:lumOff val="35000"/>
                  <a:shade val="67500"/>
                  <a:satMod val="115000"/>
                </a:schemeClr>
              </a:gs>
              <a:gs pos="100000">
                <a:schemeClr val="tx1">
                  <a:lumMod val="65000"/>
                  <a:lumOff val="35000"/>
                  <a:shade val="100000"/>
                  <a:satMod val="115000"/>
                </a:schemeClr>
              </a:gs>
            </a:gsLst>
            <a:lin ang="16200000" scaled="1"/>
            <a:tileRect/>
          </a:gradFill>
          <a:ln>
            <a:noFill/>
          </a:ln>
          <a:effectLst>
            <a:outerShdw blurRad="254000" dist="101600" dir="4440000" algn="t" rotWithShape="0">
              <a:prstClr val="black">
                <a:alpha val="56000"/>
              </a:prstClr>
            </a:outerShdw>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fr-FR" sz="1000" dirty="0" smtClean="0">
                <a:latin typeface="HelveticaNeueLT Pro 85 Hv" pitchFamily="34" charset="0"/>
              </a:rPr>
              <a:t>APPLICATION</a:t>
            </a:r>
          </a:p>
          <a:p>
            <a:endParaRPr lang="fr-FR" sz="700" dirty="0" smtClean="0">
              <a:latin typeface="HelveticaNeueLT Pro 45 Lt" pitchFamily="34" charset="0"/>
            </a:endParaRPr>
          </a:p>
          <a:p>
            <a:pPr algn="ctr"/>
            <a:r>
              <a:rPr lang="fr-FR" sz="1000" dirty="0" smtClean="0">
                <a:latin typeface="HelveticaNeueLT Pro 45 Lt" pitchFamily="34" charset="0"/>
              </a:rPr>
              <a:t>On enregistre un module en ajoutant le fichier « </a:t>
            </a:r>
            <a:r>
              <a:rPr lang="fr-FR" sz="1000" dirty="0" err="1" smtClean="0">
                <a:latin typeface="HelveticaNeueLT Pro 45 Lt" pitchFamily="34" charset="0"/>
              </a:rPr>
              <a:t>bootstrap</a:t>
            </a:r>
            <a:r>
              <a:rPr lang="fr-FR" sz="1000" dirty="0" smtClean="0">
                <a:latin typeface="HelveticaNeueLT Pro 45 Lt" pitchFamily="34" charset="0"/>
              </a:rPr>
              <a:t> » du module à l’application.</a:t>
            </a:r>
            <a:endParaRPr lang="fr-FR" sz="1000" dirty="0">
              <a:latin typeface="HelveticaNeueLT Pro 45 Lt" pitchFamily="34" charset="0"/>
            </a:endParaRPr>
          </a:p>
        </p:txBody>
      </p:sp>
      <p:sp>
        <p:nvSpPr>
          <p:cNvPr id="16" name="Rectangle à coins arrondis 15"/>
          <p:cNvSpPr/>
          <p:nvPr/>
        </p:nvSpPr>
        <p:spPr>
          <a:xfrm>
            <a:off x="6786578" y="5072074"/>
            <a:ext cx="1581326" cy="1143008"/>
          </a:xfrm>
          <a:prstGeom prst="roundRect">
            <a:avLst>
              <a:gd name="adj" fmla="val 4854"/>
            </a:avLst>
          </a:prstGeom>
          <a:gradFill flip="none" rotWithShape="1">
            <a:gsLst>
              <a:gs pos="0">
                <a:schemeClr val="tx1">
                  <a:lumMod val="65000"/>
                  <a:lumOff val="35000"/>
                  <a:shade val="30000"/>
                  <a:satMod val="115000"/>
                </a:schemeClr>
              </a:gs>
              <a:gs pos="50000">
                <a:schemeClr val="tx1">
                  <a:lumMod val="65000"/>
                  <a:lumOff val="35000"/>
                  <a:shade val="67500"/>
                  <a:satMod val="115000"/>
                </a:schemeClr>
              </a:gs>
              <a:gs pos="100000">
                <a:schemeClr val="tx1">
                  <a:lumMod val="65000"/>
                  <a:lumOff val="35000"/>
                  <a:shade val="100000"/>
                  <a:satMod val="115000"/>
                </a:schemeClr>
              </a:gs>
            </a:gsLst>
            <a:lin ang="16200000" scaled="1"/>
            <a:tileRect/>
          </a:gradFill>
          <a:ln>
            <a:noFill/>
          </a:ln>
          <a:effectLst>
            <a:outerShdw blurRad="254000" dist="101600" dir="4440000" algn="t" rotWithShape="0">
              <a:prstClr val="black">
                <a:alpha val="56000"/>
              </a:prstClr>
            </a:outerShdw>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fr-FR" sz="1000" dirty="0" smtClean="0">
                <a:latin typeface="HelveticaNeueLT Pro 85 Hv" pitchFamily="34" charset="0"/>
              </a:rPr>
              <a:t>ENVIRONNEMENT</a:t>
            </a:r>
          </a:p>
          <a:p>
            <a:endParaRPr lang="fr-FR" sz="700" dirty="0" smtClean="0">
              <a:latin typeface="HelveticaNeueLT Pro 45 Lt" pitchFamily="34" charset="0"/>
            </a:endParaRPr>
          </a:p>
          <a:p>
            <a:pPr algn="ctr"/>
            <a:r>
              <a:rPr lang="fr-FR" sz="1000" dirty="0" smtClean="0">
                <a:latin typeface="HelveticaNeueLT Pro 45 Lt" pitchFamily="34" charset="0"/>
              </a:rPr>
              <a:t>La variable d’environnement de l’application se configure dans le fichier « init.php »</a:t>
            </a:r>
            <a:endParaRPr lang="fr-FR" sz="1000" dirty="0">
              <a:latin typeface="HelveticaNeueLT Pro 45 Lt" pitchFamily="34" charset="0"/>
            </a:endParaRPr>
          </a:p>
        </p:txBody>
      </p:sp>
      <p:cxnSp>
        <p:nvCxnSpPr>
          <p:cNvPr id="17" name="Connecteur droit 16"/>
          <p:cNvCxnSpPr/>
          <p:nvPr/>
        </p:nvCxnSpPr>
        <p:spPr>
          <a:xfrm>
            <a:off x="3214678" y="4500570"/>
            <a:ext cx="3714776" cy="785818"/>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i="1" dirty="0" smtClean="0"/>
              <a:t>Le module</a:t>
            </a:r>
            <a:endParaRPr lang="fr-FR" dirty="0"/>
          </a:p>
        </p:txBody>
      </p:sp>
      <p:pic>
        <p:nvPicPr>
          <p:cNvPr id="7" name="Espace réservé du contenu 6" descr="bootstrap.jpg"/>
          <p:cNvPicPr>
            <a:picLocks noGrp="1" noChangeAspect="1"/>
          </p:cNvPicPr>
          <p:nvPr>
            <p:ph idx="1"/>
          </p:nvPr>
        </p:nvPicPr>
        <p:blipFill>
          <a:blip r:embed="rId2" cstate="print"/>
          <a:stretch>
            <a:fillRect/>
          </a:stretch>
        </p:blipFill>
        <p:spPr>
          <a:xfrm>
            <a:off x="4429124" y="3071810"/>
            <a:ext cx="4143375" cy="3276600"/>
          </a:xfrm>
        </p:spPr>
      </p:pic>
      <p:sp>
        <p:nvSpPr>
          <p:cNvPr id="4" name="Espace réservé de la date 3"/>
          <p:cNvSpPr>
            <a:spLocks noGrp="1"/>
          </p:cNvSpPr>
          <p:nvPr>
            <p:ph type="dt" sz="half" idx="10"/>
          </p:nvPr>
        </p:nvSpPr>
        <p:spPr/>
        <p:txBody>
          <a:bodyPr/>
          <a:lstStyle/>
          <a:p>
            <a:fld id="{102501EB-CB1D-4676-84AB-AFB78933EC7B}" type="datetime1">
              <a:rPr lang="fr-FR" smtClean="0"/>
              <a:pPr/>
              <a:t>15/04/2014</a:t>
            </a:fld>
            <a:endParaRPr lang="fr-FR"/>
          </a:p>
        </p:txBody>
      </p:sp>
      <p:sp>
        <p:nvSpPr>
          <p:cNvPr id="6" name="Espace réservé du numéro de diapositive 5"/>
          <p:cNvSpPr>
            <a:spLocks noGrp="1"/>
          </p:cNvSpPr>
          <p:nvPr>
            <p:ph type="sldNum" sz="quarter" idx="12"/>
          </p:nvPr>
        </p:nvSpPr>
        <p:spPr/>
        <p:txBody>
          <a:bodyPr/>
          <a:lstStyle/>
          <a:p>
            <a:fld id="{3C58F5FD-E7BB-4E8A-AC08-B8E371E51E7F}" type="slidenum">
              <a:rPr lang="fr-FR" smtClean="0"/>
              <a:pPr/>
              <a:t>11</a:t>
            </a:fld>
            <a:endParaRPr lang="fr-FR"/>
          </a:p>
        </p:txBody>
      </p:sp>
      <p:sp>
        <p:nvSpPr>
          <p:cNvPr id="9" name="Espace réservé du contenu 2"/>
          <p:cNvSpPr txBox="1">
            <a:spLocks/>
          </p:cNvSpPr>
          <p:nvPr/>
        </p:nvSpPr>
        <p:spPr>
          <a:xfrm>
            <a:off x="611560" y="1700809"/>
            <a:ext cx="8075240" cy="942374"/>
          </a:xfrm>
          <a:prstGeom prst="rect">
            <a:avLst/>
          </a:prstGeom>
        </p:spPr>
        <p:txBody>
          <a:bodyPr vert="horz" lIns="91440" tIns="45720" rIns="91440" bIns="45720" rtlCol="0">
            <a:normAutofit fontScale="92500" lnSpcReduction="10000"/>
          </a:bodyPr>
          <a:lstStyle/>
          <a:p>
            <a:pPr marL="0" marR="0" lvl="0" indent="12700" algn="l" defTabSz="914400" rtl="0" eaLnBrk="1" fontAlgn="auto" latinLnBrk="0" hangingPunct="1">
              <a:lnSpc>
                <a:spcPct val="80000"/>
              </a:lnSpc>
              <a:spcBef>
                <a:spcPct val="20000"/>
              </a:spcBef>
              <a:spcAft>
                <a:spcPts val="0"/>
              </a:spcAft>
              <a:buClr>
                <a:schemeClr val="bg1"/>
              </a:buClr>
              <a:buSzTx/>
              <a:buFont typeface="Arial" pitchFamily="34" charset="0"/>
              <a:buNone/>
              <a:tabLst/>
              <a:defRPr/>
            </a:pPr>
            <a:r>
              <a:rPr lang="fr-FR" dirty="0" smtClean="0">
                <a:solidFill>
                  <a:srgbClr val="FF6600"/>
                </a:solidFill>
                <a:latin typeface="Kozuka Gothic Pro L" pitchFamily="34" charset="-128"/>
                <a:ea typeface="Kozuka Gothic Pro L" pitchFamily="34" charset="-128"/>
              </a:rPr>
              <a:t>Exemple de fichier « </a:t>
            </a:r>
            <a:r>
              <a:rPr lang="fr-FR" dirty="0" err="1" smtClean="0">
                <a:solidFill>
                  <a:srgbClr val="FF6600"/>
                </a:solidFill>
                <a:latin typeface="Kozuka Gothic Pro L" pitchFamily="34" charset="-128"/>
                <a:ea typeface="Kozuka Gothic Pro L" pitchFamily="34" charset="-128"/>
              </a:rPr>
              <a:t>bootstrap</a:t>
            </a:r>
            <a:r>
              <a:rPr lang="fr-FR" dirty="0" smtClean="0">
                <a:solidFill>
                  <a:srgbClr val="FF6600"/>
                </a:solidFill>
                <a:latin typeface="Kozuka Gothic Pro L" pitchFamily="34" charset="-128"/>
                <a:ea typeface="Kozuka Gothic Pro L" pitchFamily="34" charset="-128"/>
              </a:rPr>
              <a:t> » d’un module </a:t>
            </a:r>
            <a:r>
              <a:rPr kumimoji="0" lang="fr-FR" sz="1800" b="0" i="0" u="none" strike="noStrike" kern="1200" cap="none" spc="0" normalizeH="0" baseline="0" noProof="0" dirty="0" smtClean="0">
                <a:ln>
                  <a:noFill/>
                </a:ln>
                <a:solidFill>
                  <a:srgbClr val="FF6600"/>
                </a:solidFill>
                <a:effectLst/>
                <a:uLnTx/>
                <a:uFillTx/>
                <a:latin typeface="Kozuka Gothic Pro L" pitchFamily="34" charset="-128"/>
                <a:ea typeface="Kozuka Gothic Pro L" pitchFamily="34" charset="-128"/>
                <a:cs typeface="+mn-cs"/>
              </a:rPr>
              <a:t>:</a:t>
            </a:r>
          </a:p>
          <a:p>
            <a:pPr marL="0" marR="0" lvl="0" indent="12700" algn="l" defTabSz="914400" rtl="0" eaLnBrk="1" fontAlgn="auto" latinLnBrk="0" hangingPunct="1">
              <a:lnSpc>
                <a:spcPct val="80000"/>
              </a:lnSpc>
              <a:spcBef>
                <a:spcPct val="20000"/>
              </a:spcBef>
              <a:spcAft>
                <a:spcPts val="0"/>
              </a:spcAft>
              <a:buClr>
                <a:schemeClr val="bg1"/>
              </a:buClr>
              <a:buSzTx/>
              <a:buFont typeface="Arial" pitchFamily="34" charset="0"/>
              <a:buNone/>
              <a:tabLst/>
              <a:defRPr/>
            </a:pPr>
            <a:endParaRPr lang="fr-FR" dirty="0" smtClean="0">
              <a:solidFill>
                <a:srgbClr val="FF6600"/>
              </a:solidFill>
              <a:latin typeface="Kozuka Gothic Pro L" pitchFamily="34" charset="-128"/>
              <a:ea typeface="Kozuka Gothic Pro L" pitchFamily="34" charset="-128"/>
            </a:endParaRPr>
          </a:p>
          <a:p>
            <a:pPr marL="0" marR="0" lvl="0" indent="12700" algn="l" defTabSz="914400" rtl="0" eaLnBrk="1" fontAlgn="auto" latinLnBrk="0" hangingPunct="1">
              <a:lnSpc>
                <a:spcPct val="80000"/>
              </a:lnSpc>
              <a:spcBef>
                <a:spcPct val="20000"/>
              </a:spcBef>
              <a:spcAft>
                <a:spcPts val="0"/>
              </a:spcAft>
              <a:buClr>
                <a:schemeClr val="bg1"/>
              </a:buClr>
              <a:buSzTx/>
              <a:buFont typeface="Arial" pitchFamily="34" charset="0"/>
              <a:buNone/>
              <a:tabLst/>
              <a:defRPr/>
            </a:pPr>
            <a:r>
              <a:rPr kumimoji="0" lang="fr-FR" sz="1700" b="0" i="0" u="none" strike="noStrike" kern="1200" cap="none" spc="0" normalizeH="0" baseline="0" noProof="0" dirty="0" smtClean="0">
                <a:ln>
                  <a:noFill/>
                </a:ln>
                <a:solidFill>
                  <a:schemeClr val="bg1"/>
                </a:solidFill>
                <a:effectLst/>
                <a:uLnTx/>
                <a:uFillTx/>
                <a:latin typeface="Kozuka Gothic Pro L" pitchFamily="34" charset="-128"/>
                <a:ea typeface="Kozuka Gothic Pro L" pitchFamily="34" charset="-128"/>
                <a:cs typeface="+mn-cs"/>
              </a:rPr>
              <a:t>Doit implémenter l’interface « </a:t>
            </a:r>
            <a:r>
              <a:rPr kumimoji="0" lang="fr-FR" sz="1700" b="0" i="0" u="none" strike="noStrike" kern="1200" cap="none" spc="0" normalizeH="0" baseline="0" noProof="0" dirty="0" err="1" smtClean="0">
                <a:ln>
                  <a:noFill/>
                </a:ln>
                <a:solidFill>
                  <a:schemeClr val="bg1"/>
                </a:solidFill>
                <a:effectLst/>
                <a:uLnTx/>
                <a:uFillTx/>
                <a:latin typeface="Kozuka Gothic Pro L" pitchFamily="34" charset="-128"/>
                <a:ea typeface="Kozuka Gothic Pro L" pitchFamily="34" charset="-128"/>
                <a:cs typeface="+mn-cs"/>
              </a:rPr>
              <a:t>ModuleInterface</a:t>
            </a:r>
            <a:r>
              <a:rPr kumimoji="0" lang="fr-FR" sz="1700" b="0" i="0" u="none" strike="noStrike" kern="1200" cap="none" spc="0" normalizeH="0" baseline="0" noProof="0" dirty="0" smtClean="0">
                <a:ln>
                  <a:noFill/>
                </a:ln>
                <a:solidFill>
                  <a:schemeClr val="bg1"/>
                </a:solidFill>
                <a:effectLst/>
                <a:uLnTx/>
                <a:uFillTx/>
                <a:latin typeface="Kozuka Gothic Pro L" pitchFamily="34" charset="-128"/>
                <a:ea typeface="Kozuka Gothic Pro L" pitchFamily="34" charset="-128"/>
                <a:cs typeface="+mn-cs"/>
              </a:rPr>
              <a:t> » ou par commodité la classe « </a:t>
            </a:r>
            <a:r>
              <a:rPr kumimoji="0" lang="fr-FR" sz="1700" b="0" i="0" u="none" strike="noStrike" kern="1200" cap="none" spc="0" normalizeH="0" baseline="0" noProof="0" dirty="0" err="1" smtClean="0">
                <a:ln>
                  <a:noFill/>
                </a:ln>
                <a:solidFill>
                  <a:schemeClr val="bg1"/>
                </a:solidFill>
                <a:effectLst/>
                <a:uLnTx/>
                <a:uFillTx/>
                <a:latin typeface="Kozuka Gothic Pro L" pitchFamily="34" charset="-128"/>
                <a:ea typeface="Kozuka Gothic Pro L" pitchFamily="34" charset="-128"/>
                <a:cs typeface="+mn-cs"/>
              </a:rPr>
              <a:t>ModuleAbstract</a:t>
            </a:r>
            <a:r>
              <a:rPr kumimoji="0" lang="fr-FR" sz="1700" b="0" i="0" u="none" strike="noStrike" kern="1200" cap="none" spc="0" normalizeH="0" baseline="0" noProof="0" dirty="0" smtClean="0">
                <a:ln>
                  <a:noFill/>
                </a:ln>
                <a:solidFill>
                  <a:schemeClr val="bg1"/>
                </a:solidFill>
                <a:effectLst/>
                <a:uLnTx/>
                <a:uFillTx/>
                <a:latin typeface="Kozuka Gothic Pro L" pitchFamily="34" charset="-128"/>
                <a:ea typeface="Kozuka Gothic Pro L" pitchFamily="34" charset="-128"/>
                <a:cs typeface="+mn-cs"/>
              </a:rPr>
              <a:t> ».</a:t>
            </a:r>
            <a:endParaRPr kumimoji="0" lang="fr-FR" sz="1700" b="0" i="0" u="none" strike="noStrike" kern="1200" cap="none" spc="0" normalizeH="0" baseline="0" noProof="0" dirty="0">
              <a:ln>
                <a:noFill/>
              </a:ln>
              <a:solidFill>
                <a:schemeClr val="bg1"/>
              </a:solidFill>
              <a:effectLst/>
              <a:uLnTx/>
              <a:uFillTx/>
              <a:latin typeface="Kozuka Gothic Pro L" pitchFamily="34" charset="-128"/>
              <a:ea typeface="Kozuka Gothic Pro L" pitchFamily="34" charset="-128"/>
              <a:cs typeface="+mn-cs"/>
            </a:endParaRPr>
          </a:p>
        </p:txBody>
      </p:sp>
      <p:cxnSp>
        <p:nvCxnSpPr>
          <p:cNvPr id="12" name="Connecteur droit 11"/>
          <p:cNvCxnSpPr/>
          <p:nvPr/>
        </p:nvCxnSpPr>
        <p:spPr>
          <a:xfrm rot="16200000" flipH="1">
            <a:off x="3357554" y="3071810"/>
            <a:ext cx="1643074" cy="1357322"/>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 name="Connecteur droit 14"/>
          <p:cNvCxnSpPr/>
          <p:nvPr/>
        </p:nvCxnSpPr>
        <p:spPr>
          <a:xfrm flipV="1">
            <a:off x="3643306" y="5715016"/>
            <a:ext cx="1214446" cy="71438"/>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8" name="Rectangle à coins arrondis 17"/>
          <p:cNvSpPr/>
          <p:nvPr/>
        </p:nvSpPr>
        <p:spPr>
          <a:xfrm>
            <a:off x="1714480" y="2857496"/>
            <a:ext cx="1928826" cy="785818"/>
          </a:xfrm>
          <a:prstGeom prst="roundRect">
            <a:avLst>
              <a:gd name="adj" fmla="val 4854"/>
            </a:avLst>
          </a:prstGeom>
          <a:gradFill flip="none" rotWithShape="1">
            <a:gsLst>
              <a:gs pos="0">
                <a:schemeClr val="tx1">
                  <a:lumMod val="65000"/>
                  <a:lumOff val="35000"/>
                  <a:shade val="30000"/>
                  <a:satMod val="115000"/>
                </a:schemeClr>
              </a:gs>
              <a:gs pos="50000">
                <a:schemeClr val="tx1">
                  <a:lumMod val="65000"/>
                  <a:lumOff val="35000"/>
                  <a:shade val="67500"/>
                  <a:satMod val="115000"/>
                </a:schemeClr>
              </a:gs>
              <a:gs pos="100000">
                <a:schemeClr val="tx1">
                  <a:lumMod val="65000"/>
                  <a:lumOff val="35000"/>
                  <a:shade val="100000"/>
                  <a:satMod val="115000"/>
                </a:schemeClr>
              </a:gs>
            </a:gsLst>
            <a:lin ang="16200000" scaled="1"/>
            <a:tileRect/>
          </a:gradFill>
          <a:ln>
            <a:noFill/>
          </a:ln>
          <a:effectLst>
            <a:outerShdw blurRad="254000" dist="101600" dir="4440000" algn="t" rotWithShape="0">
              <a:prstClr val="black">
                <a:alpha val="56000"/>
              </a:prstClr>
            </a:outerShdw>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fr-FR" sz="1000" dirty="0" smtClean="0">
                <a:latin typeface="HelveticaNeueLT Pro 85 Hv" pitchFamily="34" charset="0"/>
              </a:rPr>
              <a:t>PARENT</a:t>
            </a:r>
          </a:p>
          <a:p>
            <a:endParaRPr lang="fr-FR" sz="700" dirty="0" smtClean="0">
              <a:latin typeface="HelveticaNeueLT Pro 45 Lt" pitchFamily="34" charset="0"/>
            </a:endParaRPr>
          </a:p>
          <a:p>
            <a:pPr algn="ctr"/>
            <a:r>
              <a:rPr lang="fr-FR" sz="1000" dirty="0" smtClean="0">
                <a:latin typeface="HelveticaNeueLT Pro 45 Lt" pitchFamily="34" charset="0"/>
              </a:rPr>
              <a:t>Défini si le module étend un autre module.</a:t>
            </a:r>
            <a:endParaRPr lang="fr-FR" sz="1000" dirty="0">
              <a:latin typeface="HelveticaNeueLT Pro 45 Lt" pitchFamily="34" charset="0"/>
            </a:endParaRPr>
          </a:p>
        </p:txBody>
      </p:sp>
      <p:sp>
        <p:nvSpPr>
          <p:cNvPr id="19" name="Rectangle à coins arrondis 18"/>
          <p:cNvSpPr/>
          <p:nvPr/>
        </p:nvSpPr>
        <p:spPr>
          <a:xfrm>
            <a:off x="571472" y="4286256"/>
            <a:ext cx="3214710" cy="1643074"/>
          </a:xfrm>
          <a:prstGeom prst="roundRect">
            <a:avLst>
              <a:gd name="adj" fmla="val 4854"/>
            </a:avLst>
          </a:prstGeom>
          <a:gradFill flip="none" rotWithShape="1">
            <a:gsLst>
              <a:gs pos="0">
                <a:schemeClr val="tx1">
                  <a:lumMod val="65000"/>
                  <a:lumOff val="35000"/>
                  <a:shade val="30000"/>
                  <a:satMod val="115000"/>
                </a:schemeClr>
              </a:gs>
              <a:gs pos="50000">
                <a:schemeClr val="tx1">
                  <a:lumMod val="65000"/>
                  <a:lumOff val="35000"/>
                  <a:shade val="67500"/>
                  <a:satMod val="115000"/>
                </a:schemeClr>
              </a:gs>
              <a:gs pos="100000">
                <a:schemeClr val="tx1">
                  <a:lumMod val="65000"/>
                  <a:lumOff val="35000"/>
                  <a:shade val="100000"/>
                  <a:satMod val="115000"/>
                </a:schemeClr>
              </a:gs>
            </a:gsLst>
            <a:lin ang="16200000" scaled="1"/>
            <a:tileRect/>
          </a:gradFill>
          <a:ln>
            <a:noFill/>
          </a:ln>
          <a:effectLst>
            <a:outerShdw blurRad="254000" dist="101600" dir="4440000" algn="t" rotWithShape="0">
              <a:prstClr val="black">
                <a:alpha val="56000"/>
              </a:prstClr>
            </a:outerShdw>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fr-FR" sz="1000" dirty="0" smtClean="0">
                <a:latin typeface="HelveticaNeueLT Pro 85 Hv" pitchFamily="34" charset="0"/>
              </a:rPr>
              <a:t>BOOT</a:t>
            </a:r>
          </a:p>
          <a:p>
            <a:endParaRPr lang="fr-FR" sz="700" dirty="0" smtClean="0">
              <a:latin typeface="HelveticaNeueLT Pro 45 Lt" pitchFamily="34" charset="0"/>
            </a:endParaRPr>
          </a:p>
          <a:p>
            <a:pPr algn="ctr"/>
            <a:r>
              <a:rPr lang="fr-FR" sz="1000" dirty="0" smtClean="0">
                <a:latin typeface="HelveticaNeueLT Pro 45 Lt" pitchFamily="34" charset="0"/>
              </a:rPr>
              <a:t>Cette méthode permet de définir et/ou configurer les services et écouteurs.</a:t>
            </a:r>
          </a:p>
          <a:p>
            <a:pPr algn="ctr"/>
            <a:endParaRPr lang="fr-FR" sz="1000" dirty="0" smtClean="0">
              <a:latin typeface="HelveticaNeueLT Pro 45 Lt" pitchFamily="34" charset="0"/>
            </a:endParaRPr>
          </a:p>
          <a:p>
            <a:pPr algn="ctr"/>
            <a:r>
              <a:rPr lang="fr-FR" sz="1000" dirty="0" smtClean="0">
                <a:latin typeface="HelveticaNeueLT Pro 45 Lt" pitchFamily="34" charset="0"/>
              </a:rPr>
              <a:t>Par commodité, il est possible de grouper des services via une classe implémentant « </a:t>
            </a:r>
            <a:r>
              <a:rPr lang="fr-FR" sz="1000" dirty="0" err="1" smtClean="0">
                <a:latin typeface="HelveticaNeueLT Pro 45 Lt" pitchFamily="34" charset="0"/>
              </a:rPr>
              <a:t>ProviderInterface</a:t>
            </a:r>
            <a:r>
              <a:rPr lang="fr-FR" sz="1000" dirty="0" smtClean="0">
                <a:latin typeface="HelveticaNeueLT Pro 45 Lt" pitchFamily="34" charset="0"/>
              </a:rPr>
              <a:t> » et de grouper des écouteurs via une classe implémentant « </a:t>
            </a:r>
            <a:r>
              <a:rPr lang="fr-FR" sz="1000" dirty="0" err="1" smtClean="0">
                <a:latin typeface="HelveticaNeueLT Pro 45 Lt" pitchFamily="34" charset="0"/>
              </a:rPr>
              <a:t>SubscriberInterface</a:t>
            </a:r>
            <a:r>
              <a:rPr lang="fr-FR" sz="1000" dirty="0" smtClean="0">
                <a:latin typeface="HelveticaNeueLT Pro 45 Lt" pitchFamily="34" charset="0"/>
              </a:rPr>
              <a:t> ».</a:t>
            </a:r>
          </a:p>
          <a:p>
            <a:pPr algn="ctr"/>
            <a:r>
              <a:rPr lang="fr-FR" sz="1000" dirty="0" smtClean="0">
                <a:latin typeface="HelveticaNeueLT Pro 45 Lt" pitchFamily="34" charset="0"/>
              </a:rPr>
              <a:t>Cela permet de mieux structuré le module.</a:t>
            </a:r>
            <a:endParaRPr lang="fr-FR" sz="1000" dirty="0">
              <a:latin typeface="HelveticaNeueLT Pro 45 Lt" pitchFamily="34"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i="1" dirty="0" smtClean="0"/>
              <a:t>L’</a:t>
            </a:r>
            <a:r>
              <a:rPr lang="fr-FR" i="1" dirty="0" err="1" smtClean="0"/>
              <a:t>autoloading</a:t>
            </a:r>
            <a:endParaRPr lang="fr-FR" dirty="0"/>
          </a:p>
        </p:txBody>
      </p:sp>
      <p:pic>
        <p:nvPicPr>
          <p:cNvPr id="7" name="Espace réservé du contenu 6" descr="autoload.jpg"/>
          <p:cNvPicPr>
            <a:picLocks noGrp="1" noChangeAspect="1"/>
          </p:cNvPicPr>
          <p:nvPr>
            <p:ph idx="1"/>
          </p:nvPr>
        </p:nvPicPr>
        <p:blipFill>
          <a:blip r:embed="rId2" cstate="print"/>
          <a:stretch>
            <a:fillRect/>
          </a:stretch>
        </p:blipFill>
        <p:spPr>
          <a:xfrm>
            <a:off x="1714480" y="4071942"/>
            <a:ext cx="5648325" cy="1943100"/>
          </a:xfrm>
        </p:spPr>
      </p:pic>
      <p:sp>
        <p:nvSpPr>
          <p:cNvPr id="4" name="Espace réservé de la date 3"/>
          <p:cNvSpPr>
            <a:spLocks noGrp="1"/>
          </p:cNvSpPr>
          <p:nvPr>
            <p:ph type="dt" sz="half" idx="10"/>
          </p:nvPr>
        </p:nvSpPr>
        <p:spPr/>
        <p:txBody>
          <a:bodyPr/>
          <a:lstStyle/>
          <a:p>
            <a:fld id="{102501EB-CB1D-4676-84AB-AFB78933EC7B}" type="datetime1">
              <a:rPr lang="fr-FR" smtClean="0"/>
              <a:pPr/>
              <a:t>15/04/2014</a:t>
            </a:fld>
            <a:endParaRPr lang="fr-FR"/>
          </a:p>
        </p:txBody>
      </p:sp>
      <p:sp>
        <p:nvSpPr>
          <p:cNvPr id="6" name="Espace réservé du numéro de diapositive 5"/>
          <p:cNvSpPr>
            <a:spLocks noGrp="1"/>
          </p:cNvSpPr>
          <p:nvPr>
            <p:ph type="sldNum" sz="quarter" idx="12"/>
          </p:nvPr>
        </p:nvSpPr>
        <p:spPr/>
        <p:txBody>
          <a:bodyPr/>
          <a:lstStyle/>
          <a:p>
            <a:fld id="{3C58F5FD-E7BB-4E8A-AC08-B8E371E51E7F}" type="slidenum">
              <a:rPr lang="fr-FR" smtClean="0"/>
              <a:pPr/>
              <a:t>12</a:t>
            </a:fld>
            <a:endParaRPr lang="fr-FR"/>
          </a:p>
        </p:txBody>
      </p:sp>
      <p:sp>
        <p:nvSpPr>
          <p:cNvPr id="8" name="Espace réservé du contenu 2"/>
          <p:cNvSpPr txBox="1">
            <a:spLocks/>
          </p:cNvSpPr>
          <p:nvPr/>
        </p:nvSpPr>
        <p:spPr>
          <a:xfrm>
            <a:off x="611560" y="1700808"/>
            <a:ext cx="8075240" cy="2156819"/>
          </a:xfrm>
          <a:prstGeom prst="rect">
            <a:avLst/>
          </a:prstGeom>
        </p:spPr>
        <p:txBody>
          <a:bodyPr vert="horz" lIns="91440" tIns="45720" rIns="91440" bIns="45720" rtlCol="0">
            <a:normAutofit lnSpcReduction="10000"/>
          </a:bodyPr>
          <a:lstStyle/>
          <a:p>
            <a:pPr marL="0" marR="0" lvl="0" indent="12700" algn="l" defTabSz="914400" rtl="0" eaLnBrk="1" fontAlgn="auto" latinLnBrk="0" hangingPunct="1">
              <a:lnSpc>
                <a:spcPct val="80000"/>
              </a:lnSpc>
              <a:spcBef>
                <a:spcPct val="20000"/>
              </a:spcBef>
              <a:spcAft>
                <a:spcPts val="0"/>
              </a:spcAft>
              <a:buClr>
                <a:schemeClr val="bg1"/>
              </a:buClr>
              <a:buSzTx/>
              <a:buFont typeface="Arial" pitchFamily="34" charset="0"/>
              <a:buNone/>
              <a:tabLst/>
              <a:defRPr/>
            </a:pPr>
            <a:r>
              <a:rPr lang="fr-FR" dirty="0" smtClean="0">
                <a:solidFill>
                  <a:srgbClr val="FF6600"/>
                </a:solidFill>
                <a:latin typeface="Kozuka Gothic Pro L" pitchFamily="34" charset="-128"/>
                <a:ea typeface="Kozuka Gothic Pro L" pitchFamily="34" charset="-128"/>
              </a:rPr>
              <a:t>Gestion de l’</a:t>
            </a:r>
            <a:r>
              <a:rPr lang="fr-FR" dirty="0" err="1" smtClean="0">
                <a:solidFill>
                  <a:srgbClr val="FF6600"/>
                </a:solidFill>
                <a:latin typeface="Kozuka Gothic Pro L" pitchFamily="34" charset="-128"/>
                <a:ea typeface="Kozuka Gothic Pro L" pitchFamily="34" charset="-128"/>
              </a:rPr>
              <a:t>autoloading</a:t>
            </a:r>
            <a:r>
              <a:rPr lang="fr-FR" dirty="0" smtClean="0">
                <a:solidFill>
                  <a:srgbClr val="FF6600"/>
                </a:solidFill>
                <a:latin typeface="Kozuka Gothic Pro L" pitchFamily="34" charset="-128"/>
                <a:ea typeface="Kozuka Gothic Pro L" pitchFamily="34" charset="-128"/>
              </a:rPr>
              <a:t> </a:t>
            </a:r>
            <a:r>
              <a:rPr kumimoji="0" lang="fr-FR" sz="1800" b="0" i="0" u="none" strike="noStrike" kern="1200" cap="none" spc="0" normalizeH="0" baseline="0" noProof="0" dirty="0" smtClean="0">
                <a:ln>
                  <a:noFill/>
                </a:ln>
                <a:solidFill>
                  <a:srgbClr val="FF6600"/>
                </a:solidFill>
                <a:effectLst/>
                <a:uLnTx/>
                <a:uFillTx/>
                <a:latin typeface="Kozuka Gothic Pro L" pitchFamily="34" charset="-128"/>
                <a:ea typeface="Kozuka Gothic Pro L" pitchFamily="34" charset="-128"/>
                <a:cs typeface="+mn-cs"/>
              </a:rPr>
              <a:t>:</a:t>
            </a:r>
          </a:p>
          <a:p>
            <a:pPr marL="0" marR="0" lvl="0" indent="12700" algn="l" defTabSz="914400" rtl="0" eaLnBrk="1" fontAlgn="auto" latinLnBrk="0" hangingPunct="1">
              <a:lnSpc>
                <a:spcPct val="80000"/>
              </a:lnSpc>
              <a:spcBef>
                <a:spcPct val="20000"/>
              </a:spcBef>
              <a:spcAft>
                <a:spcPts val="0"/>
              </a:spcAft>
              <a:buClr>
                <a:schemeClr val="bg1"/>
              </a:buClr>
              <a:buSzTx/>
              <a:buFont typeface="Arial" pitchFamily="34" charset="0"/>
              <a:buNone/>
              <a:tabLst/>
              <a:defRPr/>
            </a:pPr>
            <a:endParaRPr lang="fr-FR" dirty="0" smtClean="0">
              <a:solidFill>
                <a:srgbClr val="FF6600"/>
              </a:solidFill>
              <a:latin typeface="Kozuka Gothic Pro L" pitchFamily="34" charset="-128"/>
              <a:ea typeface="Kozuka Gothic Pro L" pitchFamily="34" charset="-128"/>
            </a:endParaRPr>
          </a:p>
          <a:p>
            <a:pPr marL="0" marR="0" lvl="0" indent="12700" algn="l" defTabSz="914400" rtl="0" eaLnBrk="1" fontAlgn="auto" latinLnBrk="0" hangingPunct="1">
              <a:lnSpc>
                <a:spcPct val="80000"/>
              </a:lnSpc>
              <a:spcBef>
                <a:spcPct val="20000"/>
              </a:spcBef>
              <a:spcAft>
                <a:spcPts val="0"/>
              </a:spcAft>
              <a:buClr>
                <a:schemeClr val="bg1"/>
              </a:buClr>
              <a:buSzTx/>
              <a:buFont typeface="Arial" pitchFamily="34" charset="0"/>
              <a:buNone/>
              <a:tabLst/>
              <a:defRPr/>
            </a:pPr>
            <a:r>
              <a:rPr lang="fr-FR" sz="1600" dirty="0" smtClean="0">
                <a:solidFill>
                  <a:schemeClr val="bg1"/>
                </a:solidFill>
                <a:latin typeface="Kozuka Gothic Pro L" pitchFamily="34" charset="-128"/>
                <a:ea typeface="Kozuka Gothic Pro L" pitchFamily="34" charset="-128"/>
              </a:rPr>
              <a:t>Le fichier « autoload.php » permet de gérer le chargement automatique de classes.</a:t>
            </a:r>
          </a:p>
          <a:p>
            <a:pPr marL="0" marR="0" lvl="0" indent="12700" algn="l" defTabSz="914400" rtl="0" eaLnBrk="1" fontAlgn="auto" latinLnBrk="0" hangingPunct="1">
              <a:lnSpc>
                <a:spcPct val="80000"/>
              </a:lnSpc>
              <a:spcBef>
                <a:spcPct val="20000"/>
              </a:spcBef>
              <a:spcAft>
                <a:spcPts val="0"/>
              </a:spcAft>
              <a:buClr>
                <a:schemeClr val="bg1"/>
              </a:buClr>
              <a:buSzTx/>
              <a:buFont typeface="Arial" pitchFamily="34" charset="0"/>
              <a:buNone/>
              <a:tabLst/>
              <a:defRPr/>
            </a:pPr>
            <a:r>
              <a:rPr lang="fr-FR" sz="1600" dirty="0" smtClean="0">
                <a:solidFill>
                  <a:schemeClr val="bg1"/>
                </a:solidFill>
                <a:latin typeface="Kozuka Gothic Pro L" pitchFamily="34" charset="-128"/>
                <a:ea typeface="Kozuka Gothic Pro L" pitchFamily="34" charset="-128"/>
              </a:rPr>
              <a:t>Pour cela il suffit de définir le chemin des classes via leur </a:t>
            </a:r>
            <a:r>
              <a:rPr lang="fr-FR" sz="1600" dirty="0" err="1" smtClean="0">
                <a:solidFill>
                  <a:schemeClr val="bg1"/>
                </a:solidFill>
                <a:latin typeface="Kozuka Gothic Pro L" pitchFamily="34" charset="-128"/>
                <a:ea typeface="Kozuka Gothic Pro L" pitchFamily="34" charset="-128"/>
              </a:rPr>
              <a:t>namespace</a:t>
            </a:r>
            <a:r>
              <a:rPr lang="fr-FR" sz="1600" dirty="0" smtClean="0">
                <a:solidFill>
                  <a:schemeClr val="bg1"/>
                </a:solidFill>
                <a:latin typeface="Kozuka Gothic Pro L" pitchFamily="34" charset="-128"/>
                <a:ea typeface="Kozuka Gothic Pro L" pitchFamily="34" charset="-128"/>
              </a:rPr>
              <a:t>/</a:t>
            </a:r>
            <a:r>
              <a:rPr lang="fr-FR" sz="1600" dirty="0" err="1" smtClean="0">
                <a:solidFill>
                  <a:schemeClr val="bg1"/>
                </a:solidFill>
                <a:latin typeface="Kozuka Gothic Pro L" pitchFamily="34" charset="-128"/>
                <a:ea typeface="Kozuka Gothic Pro L" pitchFamily="34" charset="-128"/>
              </a:rPr>
              <a:t>prefix</a:t>
            </a:r>
            <a:r>
              <a:rPr lang="fr-FR" sz="1600" dirty="0" smtClean="0">
                <a:solidFill>
                  <a:schemeClr val="bg1"/>
                </a:solidFill>
                <a:latin typeface="Kozuka Gothic Pro L" pitchFamily="34" charset="-128"/>
                <a:ea typeface="Kozuka Gothic Pro L" pitchFamily="34" charset="-128"/>
              </a:rPr>
              <a:t>.</a:t>
            </a:r>
          </a:p>
          <a:p>
            <a:pPr marL="0" marR="0" lvl="0" indent="12700" algn="l" defTabSz="914400" rtl="0" eaLnBrk="1" fontAlgn="auto" latinLnBrk="0" hangingPunct="1">
              <a:lnSpc>
                <a:spcPct val="80000"/>
              </a:lnSpc>
              <a:spcBef>
                <a:spcPct val="20000"/>
              </a:spcBef>
              <a:spcAft>
                <a:spcPts val="0"/>
              </a:spcAft>
              <a:buClr>
                <a:schemeClr val="bg1"/>
              </a:buClr>
              <a:buSzTx/>
              <a:buFont typeface="Arial" pitchFamily="34" charset="0"/>
              <a:buNone/>
              <a:tabLst/>
              <a:defRPr/>
            </a:pPr>
            <a:endParaRPr lang="fr-FR" sz="1600" dirty="0" smtClean="0">
              <a:solidFill>
                <a:schemeClr val="bg1"/>
              </a:solidFill>
              <a:latin typeface="Kozuka Gothic Pro L" pitchFamily="34" charset="-128"/>
              <a:ea typeface="Kozuka Gothic Pro L" pitchFamily="34" charset="-128"/>
            </a:endParaRPr>
          </a:p>
          <a:p>
            <a:pPr marL="0" marR="0" lvl="0" indent="12700" algn="l" defTabSz="914400" rtl="0" eaLnBrk="1" fontAlgn="auto" latinLnBrk="0" hangingPunct="1">
              <a:lnSpc>
                <a:spcPct val="80000"/>
              </a:lnSpc>
              <a:spcBef>
                <a:spcPct val="20000"/>
              </a:spcBef>
              <a:spcAft>
                <a:spcPts val="0"/>
              </a:spcAft>
              <a:buClr>
                <a:schemeClr val="bg1"/>
              </a:buClr>
              <a:buSzTx/>
              <a:buFont typeface="Arial" pitchFamily="34" charset="0"/>
              <a:buNone/>
              <a:tabLst/>
              <a:defRPr/>
            </a:pPr>
            <a:r>
              <a:rPr lang="fr-FR" sz="1600" dirty="0" smtClean="0">
                <a:solidFill>
                  <a:schemeClr val="bg1"/>
                </a:solidFill>
                <a:latin typeface="Kozuka Gothic Pro L" pitchFamily="34" charset="-128"/>
                <a:ea typeface="Kozuka Gothic Pro L" pitchFamily="34" charset="-128"/>
              </a:rPr>
              <a:t>Par exemple, les classes ayant pour </a:t>
            </a:r>
            <a:r>
              <a:rPr lang="fr-FR" sz="1600" dirty="0" err="1" smtClean="0">
                <a:solidFill>
                  <a:schemeClr val="bg1"/>
                </a:solidFill>
                <a:latin typeface="Kozuka Gothic Pro L" pitchFamily="34" charset="-128"/>
                <a:ea typeface="Kozuka Gothic Pro L" pitchFamily="34" charset="-128"/>
              </a:rPr>
              <a:t>namespace</a:t>
            </a:r>
            <a:r>
              <a:rPr lang="fr-FR" sz="1600" dirty="0" smtClean="0">
                <a:solidFill>
                  <a:schemeClr val="bg1"/>
                </a:solidFill>
                <a:latin typeface="Kozuka Gothic Pro L" pitchFamily="34" charset="-128"/>
                <a:ea typeface="Kozuka Gothic Pro L" pitchFamily="34" charset="-128"/>
              </a:rPr>
              <a:t> « AppExtend » se situeront dans le dossier « application/module/AppExtend ».</a:t>
            </a:r>
          </a:p>
          <a:p>
            <a:pPr marL="0" marR="0" lvl="0" indent="12700" algn="l" defTabSz="914400" rtl="0" eaLnBrk="1" fontAlgn="auto" latinLnBrk="0" hangingPunct="1">
              <a:lnSpc>
                <a:spcPct val="80000"/>
              </a:lnSpc>
              <a:spcBef>
                <a:spcPct val="20000"/>
              </a:spcBef>
              <a:spcAft>
                <a:spcPts val="0"/>
              </a:spcAft>
              <a:buClr>
                <a:schemeClr val="bg1"/>
              </a:buClr>
              <a:buSzTx/>
              <a:buFont typeface="Arial" pitchFamily="34" charset="0"/>
              <a:buNone/>
              <a:tabLst/>
              <a:defRPr/>
            </a:pPr>
            <a:endParaRPr lang="fr-FR" sz="1600" dirty="0" smtClean="0">
              <a:solidFill>
                <a:schemeClr val="bg1"/>
              </a:solidFill>
              <a:latin typeface="Kozuka Gothic Pro L" pitchFamily="34" charset="-128"/>
              <a:ea typeface="Kozuka Gothic Pro L" pitchFamily="34" charset="-128"/>
            </a:endParaRPr>
          </a:p>
          <a:p>
            <a:pPr marL="0" marR="0" lvl="0" indent="12700" algn="l" defTabSz="914400" rtl="0" eaLnBrk="1" fontAlgn="auto" latinLnBrk="0" hangingPunct="1">
              <a:lnSpc>
                <a:spcPct val="80000"/>
              </a:lnSpc>
              <a:spcBef>
                <a:spcPct val="20000"/>
              </a:spcBef>
              <a:spcAft>
                <a:spcPts val="0"/>
              </a:spcAft>
              <a:buClr>
                <a:schemeClr val="bg1"/>
              </a:buClr>
              <a:buSzTx/>
              <a:buFont typeface="Arial" pitchFamily="34" charset="0"/>
              <a:buNone/>
              <a:tabLst/>
              <a:defRPr/>
            </a:pPr>
            <a:r>
              <a:rPr lang="fr-FR" sz="1600" dirty="0" smtClean="0">
                <a:solidFill>
                  <a:schemeClr val="bg1"/>
                </a:solidFill>
                <a:latin typeface="Kozuka Gothic Pro L" pitchFamily="34" charset="-128"/>
                <a:ea typeface="Kozuka Gothic Pro L" pitchFamily="34" charset="-128"/>
              </a:rPr>
              <a:t>Nb : Composer gère aussi son propre </a:t>
            </a:r>
            <a:r>
              <a:rPr lang="fr-FR" sz="1600" dirty="0" err="1" smtClean="0">
                <a:solidFill>
                  <a:schemeClr val="bg1"/>
                </a:solidFill>
                <a:latin typeface="Kozuka Gothic Pro L" pitchFamily="34" charset="-128"/>
                <a:ea typeface="Kozuka Gothic Pro L" pitchFamily="34" charset="-128"/>
              </a:rPr>
              <a:t>autoloading</a:t>
            </a:r>
            <a:r>
              <a:rPr lang="fr-FR" sz="1600" dirty="0" smtClean="0">
                <a:solidFill>
                  <a:schemeClr val="bg1"/>
                </a:solidFill>
                <a:latin typeface="Kozuka Gothic Pro L" pitchFamily="34" charset="-128"/>
                <a:ea typeface="Kozuka Gothic Pro L" pitchFamily="34" charset="-128"/>
              </a:rPr>
              <a:t>.</a:t>
            </a:r>
          </a:p>
          <a:p>
            <a:pPr marL="0" marR="0" lvl="0" indent="12700" algn="l" defTabSz="914400" rtl="0" eaLnBrk="1" fontAlgn="auto" latinLnBrk="0" hangingPunct="1">
              <a:lnSpc>
                <a:spcPct val="80000"/>
              </a:lnSpc>
              <a:spcBef>
                <a:spcPct val="20000"/>
              </a:spcBef>
              <a:spcAft>
                <a:spcPts val="0"/>
              </a:spcAft>
              <a:buClr>
                <a:schemeClr val="bg1"/>
              </a:buClr>
              <a:buSzTx/>
              <a:buFont typeface="Arial" pitchFamily="34" charset="0"/>
              <a:buNone/>
              <a:tabLst/>
              <a:defRPr/>
            </a:pPr>
            <a:endParaRPr lang="fr-FR" sz="1700" dirty="0" smtClean="0">
              <a:solidFill>
                <a:schemeClr val="bg1"/>
              </a:solidFill>
              <a:latin typeface="Kozuka Gothic Pro L" pitchFamily="34" charset="-128"/>
              <a:ea typeface="Kozuka Gothic Pro L" pitchFamily="34" charset="-128"/>
            </a:endParaRPr>
          </a:p>
          <a:p>
            <a:pPr marL="0" marR="0" lvl="0" indent="12700" algn="l" defTabSz="914400" rtl="0" eaLnBrk="1" fontAlgn="auto" latinLnBrk="0" hangingPunct="1">
              <a:lnSpc>
                <a:spcPct val="80000"/>
              </a:lnSpc>
              <a:spcBef>
                <a:spcPct val="20000"/>
              </a:spcBef>
              <a:spcAft>
                <a:spcPts val="0"/>
              </a:spcAft>
              <a:buClr>
                <a:schemeClr val="bg1"/>
              </a:buClr>
              <a:buSzTx/>
              <a:buFont typeface="Arial" pitchFamily="34" charset="0"/>
              <a:buNone/>
              <a:tabLst/>
              <a:defRPr/>
            </a:pPr>
            <a:endParaRPr lang="fr-FR" sz="1700" dirty="0" smtClean="0">
              <a:solidFill>
                <a:schemeClr val="bg1"/>
              </a:solidFill>
              <a:latin typeface="Kozuka Gothic Pro L" pitchFamily="34" charset="-128"/>
              <a:ea typeface="Kozuka Gothic Pro L" pitchFamily="34" charset="-128"/>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i="1" dirty="0" smtClean="0"/>
              <a:t>L’injection de dépendances </a:t>
            </a:r>
            <a:r>
              <a:rPr lang="fr-FR" sz="2000" i="1" dirty="0" smtClean="0"/>
              <a:t>1/2</a:t>
            </a:r>
            <a:endParaRPr lang="fr-FR" sz="2000" dirty="0"/>
          </a:p>
        </p:txBody>
      </p:sp>
      <p:sp>
        <p:nvSpPr>
          <p:cNvPr id="4" name="Espace réservé de la date 3"/>
          <p:cNvSpPr>
            <a:spLocks noGrp="1"/>
          </p:cNvSpPr>
          <p:nvPr>
            <p:ph type="dt" sz="half" idx="10"/>
          </p:nvPr>
        </p:nvSpPr>
        <p:spPr/>
        <p:txBody>
          <a:bodyPr/>
          <a:lstStyle/>
          <a:p>
            <a:fld id="{102501EB-CB1D-4676-84AB-AFB78933EC7B}" type="datetime1">
              <a:rPr lang="fr-FR" smtClean="0"/>
              <a:pPr/>
              <a:t>15/04/2014</a:t>
            </a:fld>
            <a:endParaRPr lang="fr-FR"/>
          </a:p>
        </p:txBody>
      </p:sp>
      <p:sp>
        <p:nvSpPr>
          <p:cNvPr id="6" name="Espace réservé du numéro de diapositive 5"/>
          <p:cNvSpPr>
            <a:spLocks noGrp="1"/>
          </p:cNvSpPr>
          <p:nvPr>
            <p:ph type="sldNum" sz="quarter" idx="12"/>
          </p:nvPr>
        </p:nvSpPr>
        <p:spPr/>
        <p:txBody>
          <a:bodyPr/>
          <a:lstStyle/>
          <a:p>
            <a:fld id="{3C58F5FD-E7BB-4E8A-AC08-B8E371E51E7F}" type="slidenum">
              <a:rPr lang="fr-FR" smtClean="0"/>
              <a:pPr/>
              <a:t>13</a:t>
            </a:fld>
            <a:endParaRPr lang="fr-FR"/>
          </a:p>
        </p:txBody>
      </p:sp>
      <p:sp>
        <p:nvSpPr>
          <p:cNvPr id="7" name="Espace réservé du contenu 2"/>
          <p:cNvSpPr txBox="1">
            <a:spLocks/>
          </p:cNvSpPr>
          <p:nvPr/>
        </p:nvSpPr>
        <p:spPr>
          <a:xfrm>
            <a:off x="611560" y="1700808"/>
            <a:ext cx="8075240" cy="3871332"/>
          </a:xfrm>
          <a:prstGeom prst="rect">
            <a:avLst/>
          </a:prstGeom>
        </p:spPr>
        <p:txBody>
          <a:bodyPr vert="horz" lIns="91440" tIns="45720" rIns="91440" bIns="45720" rtlCol="0">
            <a:normAutofit lnSpcReduction="10000"/>
          </a:bodyPr>
          <a:lstStyle/>
          <a:p>
            <a:pPr marL="0" marR="0" lvl="0" indent="12700" algn="l" defTabSz="914400" rtl="0" eaLnBrk="1" fontAlgn="auto" latinLnBrk="0" hangingPunct="1">
              <a:lnSpc>
                <a:spcPct val="80000"/>
              </a:lnSpc>
              <a:spcBef>
                <a:spcPct val="20000"/>
              </a:spcBef>
              <a:spcAft>
                <a:spcPts val="0"/>
              </a:spcAft>
              <a:buClr>
                <a:schemeClr val="bg1"/>
              </a:buClr>
              <a:buSzTx/>
              <a:buFont typeface="Arial" pitchFamily="34" charset="0"/>
              <a:buNone/>
              <a:tabLst/>
              <a:defRPr/>
            </a:pPr>
            <a:r>
              <a:rPr lang="fr-FR" sz="1900" dirty="0" smtClean="0">
                <a:solidFill>
                  <a:srgbClr val="FF6600"/>
                </a:solidFill>
                <a:latin typeface="Kozuka Gothic Pro L" pitchFamily="34" charset="-128"/>
                <a:ea typeface="Kozuka Gothic Pro L" pitchFamily="34" charset="-128"/>
              </a:rPr>
              <a:t>Principe </a:t>
            </a:r>
            <a:r>
              <a:rPr kumimoji="0" lang="fr-FR" sz="1900" b="0" i="0" u="none" strike="noStrike" kern="1200" cap="none" spc="0" normalizeH="0" baseline="0" noProof="0" dirty="0" smtClean="0">
                <a:ln>
                  <a:noFill/>
                </a:ln>
                <a:solidFill>
                  <a:srgbClr val="FF6600"/>
                </a:solidFill>
                <a:effectLst/>
                <a:uLnTx/>
                <a:uFillTx/>
                <a:latin typeface="Kozuka Gothic Pro L" pitchFamily="34" charset="-128"/>
                <a:ea typeface="Kozuka Gothic Pro L" pitchFamily="34" charset="-128"/>
                <a:cs typeface="+mn-cs"/>
              </a:rPr>
              <a:t>:</a:t>
            </a:r>
          </a:p>
          <a:p>
            <a:pPr marL="0" marR="0" lvl="0" indent="12700" algn="l" defTabSz="914400" rtl="0" eaLnBrk="1" fontAlgn="auto" latinLnBrk="0" hangingPunct="1">
              <a:lnSpc>
                <a:spcPct val="80000"/>
              </a:lnSpc>
              <a:spcBef>
                <a:spcPct val="20000"/>
              </a:spcBef>
              <a:spcAft>
                <a:spcPts val="0"/>
              </a:spcAft>
              <a:buClr>
                <a:schemeClr val="bg1"/>
              </a:buClr>
              <a:buSzTx/>
              <a:buFont typeface="Arial" pitchFamily="34" charset="0"/>
              <a:buNone/>
              <a:tabLst/>
              <a:defRPr/>
            </a:pPr>
            <a:endParaRPr lang="fr-FR" dirty="0" smtClean="0">
              <a:solidFill>
                <a:srgbClr val="FF6600"/>
              </a:solidFill>
              <a:latin typeface="Kozuka Gothic Pro L" pitchFamily="34" charset="-128"/>
              <a:ea typeface="Kozuka Gothic Pro L" pitchFamily="34" charset="-128"/>
            </a:endParaRPr>
          </a:p>
          <a:p>
            <a:pPr lvl="0" indent="12700">
              <a:lnSpc>
                <a:spcPct val="80000"/>
              </a:lnSpc>
              <a:spcBef>
                <a:spcPct val="20000"/>
              </a:spcBef>
              <a:buClr>
                <a:schemeClr val="bg1"/>
              </a:buClr>
            </a:pPr>
            <a:r>
              <a:rPr lang="fr-FR" sz="1700" dirty="0" smtClean="0">
                <a:solidFill>
                  <a:schemeClr val="bg1"/>
                </a:solidFill>
                <a:latin typeface="Kozuka Gothic Pro L" pitchFamily="34" charset="-128"/>
                <a:ea typeface="Kozuka Gothic Pro L" pitchFamily="34" charset="-128"/>
              </a:rPr>
              <a:t>Consiste à créer dynamiquement (injecter) les dépendances entre les différentes classes en s'appuyant sur une description (fichier de configuration ou métadonnées) ou de manière programmatique. Ainsi les dépendances entre composants logiciels ne sont plus exprimées dans le code de manière statique mais déterminées dynamiquement à l'exécution.</a:t>
            </a:r>
          </a:p>
          <a:p>
            <a:pPr lvl="0" indent="12700">
              <a:lnSpc>
                <a:spcPct val="80000"/>
              </a:lnSpc>
              <a:spcBef>
                <a:spcPct val="20000"/>
              </a:spcBef>
              <a:buClr>
                <a:schemeClr val="bg1"/>
              </a:buClr>
            </a:pPr>
            <a:endParaRPr lang="fr-FR" sz="1700" dirty="0" smtClean="0">
              <a:solidFill>
                <a:schemeClr val="bg1"/>
              </a:solidFill>
              <a:latin typeface="Kozuka Gothic Pro L" pitchFamily="34" charset="-128"/>
              <a:ea typeface="Kozuka Gothic Pro L" pitchFamily="34" charset="-128"/>
            </a:endParaRPr>
          </a:p>
          <a:p>
            <a:pPr lvl="0" indent="12700">
              <a:lnSpc>
                <a:spcPct val="80000"/>
              </a:lnSpc>
              <a:spcBef>
                <a:spcPct val="20000"/>
              </a:spcBef>
              <a:buClr>
                <a:schemeClr val="bg1"/>
              </a:buClr>
            </a:pPr>
            <a:r>
              <a:rPr lang="fr-FR" sz="1700" dirty="0" smtClean="0">
                <a:solidFill>
                  <a:schemeClr val="bg1"/>
                </a:solidFill>
                <a:latin typeface="Kozuka Gothic Pro L" pitchFamily="34" charset="-128"/>
                <a:ea typeface="Kozuka Gothic Pro L" pitchFamily="34" charset="-128"/>
              </a:rPr>
              <a:t>Il faut voir dans Elixir le container d’injection de dépendances comme une sorte de gros objet ou l’on configure nos composants (appelé service) de manière à pouvoir les créer/récupérer que lorsque qu’ils sont nécessaires.</a:t>
            </a:r>
          </a:p>
          <a:p>
            <a:pPr lvl="0" indent="12700">
              <a:lnSpc>
                <a:spcPct val="80000"/>
              </a:lnSpc>
              <a:spcBef>
                <a:spcPct val="20000"/>
              </a:spcBef>
              <a:buClr>
                <a:schemeClr val="bg1"/>
              </a:buClr>
            </a:pPr>
            <a:endParaRPr lang="fr-FR" sz="1700" dirty="0" smtClean="0">
              <a:solidFill>
                <a:schemeClr val="bg1"/>
              </a:solidFill>
              <a:latin typeface="Kozuka Gothic Pro L" pitchFamily="34" charset="-128"/>
              <a:ea typeface="Kozuka Gothic Pro L" pitchFamily="34" charset="-128"/>
            </a:endParaRPr>
          </a:p>
          <a:p>
            <a:pPr lvl="0" indent="12700">
              <a:lnSpc>
                <a:spcPct val="80000"/>
              </a:lnSpc>
              <a:spcBef>
                <a:spcPct val="20000"/>
              </a:spcBef>
              <a:buClr>
                <a:schemeClr val="bg1"/>
              </a:buClr>
            </a:pPr>
            <a:r>
              <a:rPr lang="fr-FR" sz="1700" dirty="0" smtClean="0">
                <a:solidFill>
                  <a:schemeClr val="bg1"/>
                </a:solidFill>
                <a:latin typeface="Kozuka Gothic Pro L" pitchFamily="34" charset="-128"/>
                <a:ea typeface="Kozuka Gothic Pro L" pitchFamily="34" charset="-128"/>
              </a:rPr>
              <a:t>Un des plus de ce type de configuration est qu’il est possible de définir un service comme étant partagé (instancié une seul fois) ou non (recréé à chaque appel).</a:t>
            </a:r>
          </a:p>
          <a:p>
            <a:pPr lvl="0" indent="12700">
              <a:lnSpc>
                <a:spcPct val="80000"/>
              </a:lnSpc>
              <a:spcBef>
                <a:spcPct val="20000"/>
              </a:spcBef>
              <a:buClr>
                <a:schemeClr val="bg1"/>
              </a:buClr>
            </a:pPr>
            <a:endParaRPr lang="fr-FR" sz="1700" dirty="0" smtClean="0">
              <a:solidFill>
                <a:schemeClr val="bg1"/>
              </a:solidFill>
              <a:latin typeface="Kozuka Gothic Pro L" pitchFamily="34" charset="-128"/>
              <a:ea typeface="Kozuka Gothic Pro L" pitchFamily="34" charset="-128"/>
            </a:endParaRPr>
          </a:p>
          <a:p>
            <a:pPr lvl="0" indent="12700">
              <a:lnSpc>
                <a:spcPct val="80000"/>
              </a:lnSpc>
              <a:spcBef>
                <a:spcPct val="20000"/>
              </a:spcBef>
              <a:buClr>
                <a:schemeClr val="bg1"/>
              </a:buClr>
            </a:pPr>
            <a:r>
              <a:rPr lang="fr-FR" sz="1700" dirty="0" smtClean="0">
                <a:solidFill>
                  <a:schemeClr val="bg1"/>
                </a:solidFill>
                <a:latin typeface="Kozuka Gothic Pro L" pitchFamily="34" charset="-128"/>
                <a:ea typeface="Kozuka Gothic Pro L" pitchFamily="34" charset="-128"/>
              </a:rPr>
              <a:t>Il est aussi possible de taguer un service (lui associé un mot clef), les aides de contrôleur et les aides de vue se base sur des services tagués.</a:t>
            </a:r>
          </a:p>
          <a:p>
            <a:pPr marL="0" marR="0" lvl="0" indent="12700" algn="l" defTabSz="914400" rtl="0" eaLnBrk="1" fontAlgn="auto" latinLnBrk="0" hangingPunct="1">
              <a:lnSpc>
                <a:spcPct val="80000"/>
              </a:lnSpc>
              <a:spcBef>
                <a:spcPct val="20000"/>
              </a:spcBef>
              <a:spcAft>
                <a:spcPts val="0"/>
              </a:spcAft>
              <a:buClr>
                <a:schemeClr val="bg1"/>
              </a:buClr>
              <a:buSzTx/>
              <a:buFont typeface="Arial" pitchFamily="34" charset="0"/>
              <a:buNone/>
              <a:tabLst/>
              <a:defRPr/>
            </a:pPr>
            <a:endParaRPr lang="fr-FR" sz="1700" dirty="0" smtClean="0">
              <a:solidFill>
                <a:schemeClr val="bg1"/>
              </a:solidFill>
              <a:latin typeface="Kozuka Gothic Pro L" pitchFamily="34" charset="-128"/>
              <a:ea typeface="Kozuka Gothic Pro L" pitchFamily="34" charset="-128"/>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i="1" dirty="0" smtClean="0"/>
              <a:t>L’injection de dépendances </a:t>
            </a:r>
            <a:r>
              <a:rPr lang="fr-FR" sz="2000" i="1" dirty="0" smtClean="0"/>
              <a:t>2/2</a:t>
            </a:r>
            <a:endParaRPr lang="fr-FR" sz="2000" dirty="0"/>
          </a:p>
        </p:txBody>
      </p:sp>
      <p:pic>
        <p:nvPicPr>
          <p:cNvPr id="7" name="Espace réservé du contenu 6" descr="DI.jpg"/>
          <p:cNvPicPr>
            <a:picLocks noGrp="1" noChangeAspect="1"/>
          </p:cNvPicPr>
          <p:nvPr>
            <p:ph idx="1"/>
          </p:nvPr>
        </p:nvPicPr>
        <p:blipFill>
          <a:blip r:embed="rId2" cstate="print"/>
          <a:stretch>
            <a:fillRect/>
          </a:stretch>
        </p:blipFill>
        <p:spPr>
          <a:xfrm>
            <a:off x="714348" y="2285992"/>
            <a:ext cx="3875279" cy="3832356"/>
          </a:xfrm>
        </p:spPr>
      </p:pic>
      <p:sp>
        <p:nvSpPr>
          <p:cNvPr id="4" name="Espace réservé de la date 3"/>
          <p:cNvSpPr>
            <a:spLocks noGrp="1"/>
          </p:cNvSpPr>
          <p:nvPr>
            <p:ph type="dt" sz="half" idx="10"/>
          </p:nvPr>
        </p:nvSpPr>
        <p:spPr/>
        <p:txBody>
          <a:bodyPr/>
          <a:lstStyle/>
          <a:p>
            <a:fld id="{102501EB-CB1D-4676-84AB-AFB78933EC7B}" type="datetime1">
              <a:rPr lang="fr-FR" smtClean="0"/>
              <a:pPr/>
              <a:t>15/04/2014</a:t>
            </a:fld>
            <a:endParaRPr lang="fr-FR"/>
          </a:p>
        </p:txBody>
      </p:sp>
      <p:sp>
        <p:nvSpPr>
          <p:cNvPr id="6" name="Espace réservé du numéro de diapositive 5"/>
          <p:cNvSpPr>
            <a:spLocks noGrp="1"/>
          </p:cNvSpPr>
          <p:nvPr>
            <p:ph type="sldNum" sz="quarter" idx="12"/>
          </p:nvPr>
        </p:nvSpPr>
        <p:spPr/>
        <p:txBody>
          <a:bodyPr/>
          <a:lstStyle/>
          <a:p>
            <a:fld id="{3C58F5FD-E7BB-4E8A-AC08-B8E371E51E7F}" type="slidenum">
              <a:rPr lang="fr-FR" smtClean="0"/>
              <a:pPr/>
              <a:t>14</a:t>
            </a:fld>
            <a:endParaRPr lang="fr-FR"/>
          </a:p>
        </p:txBody>
      </p:sp>
      <p:sp>
        <p:nvSpPr>
          <p:cNvPr id="8" name="Espace réservé du contenu 2"/>
          <p:cNvSpPr txBox="1">
            <a:spLocks/>
          </p:cNvSpPr>
          <p:nvPr/>
        </p:nvSpPr>
        <p:spPr>
          <a:xfrm>
            <a:off x="611560" y="1700808"/>
            <a:ext cx="8075240" cy="442308"/>
          </a:xfrm>
          <a:prstGeom prst="rect">
            <a:avLst/>
          </a:prstGeom>
        </p:spPr>
        <p:txBody>
          <a:bodyPr vert="horz" lIns="91440" tIns="45720" rIns="91440" bIns="45720" rtlCol="0">
            <a:normAutofit/>
          </a:bodyPr>
          <a:lstStyle/>
          <a:p>
            <a:pPr marL="0" marR="0" lvl="0" indent="12700" algn="l" defTabSz="914400" rtl="0" eaLnBrk="1" fontAlgn="auto" latinLnBrk="0" hangingPunct="1">
              <a:lnSpc>
                <a:spcPct val="80000"/>
              </a:lnSpc>
              <a:spcBef>
                <a:spcPct val="20000"/>
              </a:spcBef>
              <a:spcAft>
                <a:spcPts val="0"/>
              </a:spcAft>
              <a:buClr>
                <a:schemeClr val="bg1"/>
              </a:buClr>
              <a:buSzTx/>
              <a:buFont typeface="Arial" pitchFamily="34" charset="0"/>
              <a:buNone/>
              <a:tabLst/>
              <a:defRPr/>
            </a:pPr>
            <a:r>
              <a:rPr lang="fr-FR" sz="1900" dirty="0" smtClean="0">
                <a:solidFill>
                  <a:srgbClr val="FF6600"/>
                </a:solidFill>
                <a:latin typeface="Kozuka Gothic Pro L" pitchFamily="34" charset="-128"/>
                <a:ea typeface="Kozuka Gothic Pro L" pitchFamily="34" charset="-128"/>
              </a:rPr>
              <a:t>Exemple de configuration </a:t>
            </a:r>
            <a:r>
              <a:rPr kumimoji="0" lang="fr-FR" sz="1900" b="0" i="0" u="none" strike="noStrike" kern="1200" cap="none" spc="0" normalizeH="0" baseline="0" noProof="0" dirty="0" smtClean="0">
                <a:ln>
                  <a:noFill/>
                </a:ln>
                <a:solidFill>
                  <a:srgbClr val="FF6600"/>
                </a:solidFill>
                <a:effectLst/>
                <a:uLnTx/>
                <a:uFillTx/>
                <a:latin typeface="Kozuka Gothic Pro L" pitchFamily="34" charset="-128"/>
                <a:ea typeface="Kozuka Gothic Pro L" pitchFamily="34" charset="-128"/>
                <a:cs typeface="+mn-cs"/>
              </a:rPr>
              <a:t>:</a:t>
            </a:r>
            <a:endParaRPr lang="fr-FR" sz="1700" dirty="0" smtClean="0">
              <a:solidFill>
                <a:schemeClr val="bg1"/>
              </a:solidFill>
              <a:latin typeface="Kozuka Gothic Pro L" pitchFamily="34" charset="-128"/>
              <a:ea typeface="Kozuka Gothic Pro L" pitchFamily="34" charset="-128"/>
            </a:endParaRPr>
          </a:p>
        </p:txBody>
      </p:sp>
      <p:cxnSp>
        <p:nvCxnSpPr>
          <p:cNvPr id="10" name="Connecteur droit 9"/>
          <p:cNvCxnSpPr/>
          <p:nvPr/>
        </p:nvCxnSpPr>
        <p:spPr>
          <a:xfrm flipV="1">
            <a:off x="2357422" y="5357826"/>
            <a:ext cx="3143272" cy="571504"/>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3" name="Rectangle à coins arrondis 12"/>
          <p:cNvSpPr/>
          <p:nvPr/>
        </p:nvSpPr>
        <p:spPr>
          <a:xfrm>
            <a:off x="5357818" y="5214950"/>
            <a:ext cx="1581326" cy="928694"/>
          </a:xfrm>
          <a:prstGeom prst="roundRect">
            <a:avLst>
              <a:gd name="adj" fmla="val 4854"/>
            </a:avLst>
          </a:prstGeom>
          <a:gradFill flip="none" rotWithShape="1">
            <a:gsLst>
              <a:gs pos="0">
                <a:schemeClr val="tx1">
                  <a:lumMod val="65000"/>
                  <a:lumOff val="35000"/>
                  <a:shade val="30000"/>
                  <a:satMod val="115000"/>
                </a:schemeClr>
              </a:gs>
              <a:gs pos="50000">
                <a:schemeClr val="tx1">
                  <a:lumMod val="65000"/>
                  <a:lumOff val="35000"/>
                  <a:shade val="67500"/>
                  <a:satMod val="115000"/>
                </a:schemeClr>
              </a:gs>
              <a:gs pos="100000">
                <a:schemeClr val="tx1">
                  <a:lumMod val="65000"/>
                  <a:lumOff val="35000"/>
                  <a:shade val="100000"/>
                  <a:satMod val="115000"/>
                </a:schemeClr>
              </a:gs>
            </a:gsLst>
            <a:lin ang="16200000" scaled="1"/>
            <a:tileRect/>
          </a:gradFill>
          <a:ln>
            <a:noFill/>
          </a:ln>
          <a:effectLst>
            <a:outerShdw blurRad="254000" dist="101600" dir="4440000" algn="t" rotWithShape="0">
              <a:prstClr val="black">
                <a:alpha val="56000"/>
              </a:prstClr>
            </a:outerShdw>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fr-FR" sz="1000" dirty="0" smtClean="0">
                <a:latin typeface="HelveticaNeueLT Pro 85 Hv" pitchFamily="34" charset="0"/>
              </a:rPr>
              <a:t>BASIC</a:t>
            </a:r>
          </a:p>
          <a:p>
            <a:endParaRPr lang="fr-FR" sz="700" dirty="0" smtClean="0">
              <a:latin typeface="HelveticaNeueLT Pro 45 Lt" pitchFamily="34" charset="0"/>
            </a:endParaRPr>
          </a:p>
          <a:p>
            <a:pPr algn="ctr"/>
            <a:r>
              <a:rPr lang="fr-FR" sz="1000" dirty="0" smtClean="0">
                <a:latin typeface="HelveticaNeueLT Pro 45 Lt" pitchFamily="34" charset="0"/>
              </a:rPr>
              <a:t>Configuration </a:t>
            </a:r>
            <a:r>
              <a:rPr lang="fr-FR" sz="1000" dirty="0" smtClean="0">
                <a:latin typeface="HelveticaNeueLT Pro 45 Lt" pitchFamily="34" charset="0"/>
              </a:rPr>
              <a:t>basique, </a:t>
            </a:r>
            <a:r>
              <a:rPr lang="fr-FR" sz="1000" dirty="0" smtClean="0">
                <a:latin typeface="HelveticaNeueLT Pro 45 Lt" pitchFamily="34" charset="0"/>
              </a:rPr>
              <a:t>le service est instancié à chaque appels.</a:t>
            </a:r>
            <a:endParaRPr lang="fr-FR" sz="1000" dirty="0">
              <a:latin typeface="HelveticaNeueLT Pro 45 Lt" pitchFamily="34" charset="0"/>
            </a:endParaRPr>
          </a:p>
        </p:txBody>
      </p:sp>
      <p:cxnSp>
        <p:nvCxnSpPr>
          <p:cNvPr id="15" name="Connecteur droit 14"/>
          <p:cNvCxnSpPr/>
          <p:nvPr/>
        </p:nvCxnSpPr>
        <p:spPr>
          <a:xfrm flipV="1">
            <a:off x="3500430" y="4143380"/>
            <a:ext cx="3643338" cy="857256"/>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8" name="Connecteur droit 17"/>
          <p:cNvCxnSpPr/>
          <p:nvPr/>
        </p:nvCxnSpPr>
        <p:spPr>
          <a:xfrm flipV="1">
            <a:off x="3214678" y="4143380"/>
            <a:ext cx="3857652" cy="71438"/>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1" name="Rectangle à coins arrondis 20"/>
          <p:cNvSpPr/>
          <p:nvPr/>
        </p:nvSpPr>
        <p:spPr>
          <a:xfrm>
            <a:off x="6143636" y="4000504"/>
            <a:ext cx="2786082" cy="1071570"/>
          </a:xfrm>
          <a:prstGeom prst="roundRect">
            <a:avLst>
              <a:gd name="adj" fmla="val 4854"/>
            </a:avLst>
          </a:prstGeom>
          <a:gradFill flip="none" rotWithShape="1">
            <a:gsLst>
              <a:gs pos="0">
                <a:schemeClr val="tx1">
                  <a:lumMod val="65000"/>
                  <a:lumOff val="35000"/>
                  <a:shade val="30000"/>
                  <a:satMod val="115000"/>
                </a:schemeClr>
              </a:gs>
              <a:gs pos="50000">
                <a:schemeClr val="tx1">
                  <a:lumMod val="65000"/>
                  <a:lumOff val="35000"/>
                  <a:shade val="67500"/>
                  <a:satMod val="115000"/>
                </a:schemeClr>
              </a:gs>
              <a:gs pos="100000">
                <a:schemeClr val="tx1">
                  <a:lumMod val="65000"/>
                  <a:lumOff val="35000"/>
                  <a:shade val="100000"/>
                  <a:satMod val="115000"/>
                </a:schemeClr>
              </a:gs>
            </a:gsLst>
            <a:lin ang="16200000" scaled="1"/>
            <a:tileRect/>
          </a:gradFill>
          <a:ln>
            <a:noFill/>
          </a:ln>
          <a:effectLst>
            <a:outerShdw blurRad="254000" dist="101600" dir="4440000" algn="t" rotWithShape="0">
              <a:prstClr val="black">
                <a:alpha val="56000"/>
              </a:prstClr>
            </a:outerShdw>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fr-FR" sz="1000" dirty="0" smtClean="0">
                <a:latin typeface="HelveticaNeueLT Pro 85 Hv" pitchFamily="34" charset="0"/>
              </a:rPr>
              <a:t>SINGLETON</a:t>
            </a:r>
          </a:p>
          <a:p>
            <a:endParaRPr lang="fr-FR" sz="700" dirty="0" smtClean="0">
              <a:latin typeface="HelveticaNeueLT Pro 45 Lt" pitchFamily="34" charset="0"/>
            </a:endParaRPr>
          </a:p>
          <a:p>
            <a:pPr algn="ctr"/>
            <a:r>
              <a:rPr lang="fr-FR" sz="1000" dirty="0" smtClean="0">
                <a:latin typeface="HelveticaNeueLT Pro 45 Lt" pitchFamily="34" charset="0"/>
              </a:rPr>
              <a:t>Une seul instanciation lors du premier appel.</a:t>
            </a:r>
          </a:p>
          <a:p>
            <a:pPr algn="ctr"/>
            <a:r>
              <a:rPr lang="fr-FR" sz="1000" dirty="0" smtClean="0">
                <a:latin typeface="HelveticaNeueLT Pro 45 Lt" pitchFamily="34" charset="0"/>
              </a:rPr>
              <a:t>Notez qu’il est possible de faire appel à un autre service car le container est passé en paramètre pour chaque configuration.</a:t>
            </a:r>
            <a:endParaRPr lang="fr-FR" sz="1000" dirty="0">
              <a:latin typeface="HelveticaNeueLT Pro 45 Lt" pitchFamily="34" charset="0"/>
            </a:endParaRPr>
          </a:p>
        </p:txBody>
      </p:sp>
      <p:cxnSp>
        <p:nvCxnSpPr>
          <p:cNvPr id="23" name="Connecteur droit 22"/>
          <p:cNvCxnSpPr/>
          <p:nvPr/>
        </p:nvCxnSpPr>
        <p:spPr>
          <a:xfrm flipV="1">
            <a:off x="3500430" y="2714620"/>
            <a:ext cx="1857388" cy="71438"/>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7" name="Rectangle à coins arrondis 26"/>
          <p:cNvSpPr/>
          <p:nvPr/>
        </p:nvSpPr>
        <p:spPr>
          <a:xfrm>
            <a:off x="5072066" y="2500306"/>
            <a:ext cx="3571900" cy="1071570"/>
          </a:xfrm>
          <a:prstGeom prst="roundRect">
            <a:avLst>
              <a:gd name="adj" fmla="val 4854"/>
            </a:avLst>
          </a:prstGeom>
          <a:gradFill flip="none" rotWithShape="1">
            <a:gsLst>
              <a:gs pos="0">
                <a:schemeClr val="tx1">
                  <a:lumMod val="65000"/>
                  <a:lumOff val="35000"/>
                  <a:shade val="30000"/>
                  <a:satMod val="115000"/>
                </a:schemeClr>
              </a:gs>
              <a:gs pos="50000">
                <a:schemeClr val="tx1">
                  <a:lumMod val="65000"/>
                  <a:lumOff val="35000"/>
                  <a:shade val="67500"/>
                  <a:satMod val="115000"/>
                </a:schemeClr>
              </a:gs>
              <a:gs pos="100000">
                <a:schemeClr val="tx1">
                  <a:lumMod val="65000"/>
                  <a:lumOff val="35000"/>
                  <a:shade val="100000"/>
                  <a:satMod val="115000"/>
                </a:schemeClr>
              </a:gs>
            </a:gsLst>
            <a:lin ang="16200000" scaled="1"/>
            <a:tileRect/>
          </a:gradFill>
          <a:ln>
            <a:noFill/>
          </a:ln>
          <a:effectLst>
            <a:outerShdw blurRad="254000" dist="101600" dir="4440000" algn="t" rotWithShape="0">
              <a:prstClr val="black">
                <a:alpha val="56000"/>
              </a:prstClr>
            </a:outerShdw>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fr-FR" sz="1000" dirty="0" smtClean="0">
                <a:latin typeface="HelveticaNeueLT Pro 85 Hv" pitchFamily="34" charset="0"/>
              </a:rPr>
              <a:t>EXTEND</a:t>
            </a:r>
          </a:p>
          <a:p>
            <a:endParaRPr lang="fr-FR" sz="700" dirty="0" smtClean="0">
              <a:latin typeface="HelveticaNeueLT Pro 45 Lt" pitchFamily="34" charset="0"/>
            </a:endParaRPr>
          </a:p>
          <a:p>
            <a:pPr algn="ctr"/>
            <a:r>
              <a:rPr lang="fr-FR" sz="1000" dirty="0" smtClean="0">
                <a:latin typeface="HelveticaNeueLT Pro 45 Lt" pitchFamily="34" charset="0"/>
              </a:rPr>
              <a:t>Il est possible d’étendre un service via la méthode « </a:t>
            </a:r>
            <a:r>
              <a:rPr lang="fr-FR" sz="1000" dirty="0" err="1" smtClean="0">
                <a:latin typeface="HelveticaNeueLT Pro 45 Lt" pitchFamily="34" charset="0"/>
              </a:rPr>
              <a:t>extend</a:t>
            </a:r>
            <a:r>
              <a:rPr lang="fr-FR" sz="1000" dirty="0" smtClean="0">
                <a:latin typeface="HelveticaNeueLT Pro 45 Lt" pitchFamily="34" charset="0"/>
              </a:rPr>
              <a:t> » qui prend en paramètre le résultat de l’appel à ce même service. Le tout sans instancier ce service à ce moment là, l’instanciation se fera au moment de son appel.</a:t>
            </a:r>
            <a:endParaRPr lang="fr-FR" sz="1000" dirty="0">
              <a:latin typeface="HelveticaNeueLT Pro 45 Lt" pitchFamily="34"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i="1" dirty="0" smtClean="0"/>
              <a:t>Les fichiers de configuration </a:t>
            </a:r>
            <a:r>
              <a:rPr lang="fr-FR" sz="2200" dirty="0" smtClean="0"/>
              <a:t>1/2</a:t>
            </a:r>
            <a:endParaRPr lang="fr-FR" sz="2200" dirty="0"/>
          </a:p>
        </p:txBody>
      </p:sp>
      <p:sp>
        <p:nvSpPr>
          <p:cNvPr id="4" name="Espace réservé de la date 3"/>
          <p:cNvSpPr>
            <a:spLocks noGrp="1"/>
          </p:cNvSpPr>
          <p:nvPr>
            <p:ph type="dt" sz="half" idx="10"/>
          </p:nvPr>
        </p:nvSpPr>
        <p:spPr/>
        <p:txBody>
          <a:bodyPr/>
          <a:lstStyle/>
          <a:p>
            <a:fld id="{102501EB-CB1D-4676-84AB-AFB78933EC7B}" type="datetime1">
              <a:rPr lang="fr-FR" smtClean="0"/>
              <a:pPr/>
              <a:t>15/04/2014</a:t>
            </a:fld>
            <a:endParaRPr lang="fr-FR"/>
          </a:p>
        </p:txBody>
      </p:sp>
      <p:sp>
        <p:nvSpPr>
          <p:cNvPr id="6" name="Espace réservé du numéro de diapositive 5"/>
          <p:cNvSpPr>
            <a:spLocks noGrp="1"/>
          </p:cNvSpPr>
          <p:nvPr>
            <p:ph type="sldNum" sz="quarter" idx="12"/>
          </p:nvPr>
        </p:nvSpPr>
        <p:spPr/>
        <p:txBody>
          <a:bodyPr/>
          <a:lstStyle/>
          <a:p>
            <a:fld id="{3C58F5FD-E7BB-4E8A-AC08-B8E371E51E7F}" type="slidenum">
              <a:rPr lang="fr-FR" smtClean="0"/>
              <a:pPr/>
              <a:t>15</a:t>
            </a:fld>
            <a:endParaRPr lang="fr-FR"/>
          </a:p>
        </p:txBody>
      </p:sp>
      <p:sp>
        <p:nvSpPr>
          <p:cNvPr id="8" name="Espace réservé du contenu 2"/>
          <p:cNvSpPr txBox="1">
            <a:spLocks/>
          </p:cNvSpPr>
          <p:nvPr/>
        </p:nvSpPr>
        <p:spPr>
          <a:xfrm>
            <a:off x="611560" y="1700808"/>
            <a:ext cx="8075240" cy="4585712"/>
          </a:xfrm>
          <a:prstGeom prst="rect">
            <a:avLst/>
          </a:prstGeom>
        </p:spPr>
        <p:txBody>
          <a:bodyPr vert="horz" lIns="91440" tIns="45720" rIns="91440" bIns="45720" rtlCol="0">
            <a:normAutofit lnSpcReduction="10000"/>
          </a:bodyPr>
          <a:lstStyle/>
          <a:p>
            <a:pPr marL="0" marR="0" lvl="0" indent="12700" algn="l" defTabSz="914400" rtl="0" eaLnBrk="1" fontAlgn="auto" latinLnBrk="0" hangingPunct="1">
              <a:lnSpc>
                <a:spcPct val="80000"/>
              </a:lnSpc>
              <a:spcBef>
                <a:spcPct val="20000"/>
              </a:spcBef>
              <a:spcAft>
                <a:spcPts val="0"/>
              </a:spcAft>
              <a:buClr>
                <a:schemeClr val="bg1"/>
              </a:buClr>
              <a:buSzTx/>
              <a:buFont typeface="Arial" pitchFamily="34" charset="0"/>
              <a:buNone/>
              <a:tabLst/>
              <a:defRPr/>
            </a:pPr>
            <a:r>
              <a:rPr kumimoji="0" lang="fr-FR" b="0" i="0" u="none" strike="noStrike" kern="1200" cap="none" spc="0" normalizeH="0" baseline="0" noProof="0" dirty="0" smtClean="0">
                <a:ln>
                  <a:noFill/>
                </a:ln>
                <a:solidFill>
                  <a:srgbClr val="FF6600"/>
                </a:solidFill>
                <a:effectLst/>
                <a:uLnTx/>
                <a:uFillTx/>
                <a:latin typeface="Kozuka Gothic Pro L" pitchFamily="34" charset="-128"/>
                <a:ea typeface="Kozuka Gothic Pro L" pitchFamily="34" charset="-128"/>
                <a:cs typeface="+mn-cs"/>
              </a:rPr>
              <a:t>Configuration</a:t>
            </a:r>
            <a:r>
              <a:rPr kumimoji="0" lang="fr-FR" b="0" i="0" u="none" strike="noStrike" kern="1200" cap="none" spc="0" normalizeH="0" noProof="0" dirty="0" smtClean="0">
                <a:ln>
                  <a:noFill/>
                </a:ln>
                <a:solidFill>
                  <a:srgbClr val="FF6600"/>
                </a:solidFill>
                <a:effectLst/>
                <a:uLnTx/>
                <a:uFillTx/>
                <a:latin typeface="Kozuka Gothic Pro L" pitchFamily="34" charset="-128"/>
                <a:ea typeface="Kozuka Gothic Pro L" pitchFamily="34" charset="-128"/>
                <a:cs typeface="+mn-cs"/>
              </a:rPr>
              <a:t> de base </a:t>
            </a:r>
            <a:r>
              <a:rPr kumimoji="0" lang="fr-FR" b="0" i="0" u="none" strike="noStrike" kern="1200" cap="none" spc="0" normalizeH="0" baseline="0" noProof="0" dirty="0" smtClean="0">
                <a:ln>
                  <a:noFill/>
                </a:ln>
                <a:solidFill>
                  <a:srgbClr val="FF6600"/>
                </a:solidFill>
                <a:effectLst/>
                <a:uLnTx/>
                <a:uFillTx/>
                <a:latin typeface="Kozuka Gothic Pro L" pitchFamily="34" charset="-128"/>
                <a:ea typeface="Kozuka Gothic Pro L" pitchFamily="34" charset="-128"/>
                <a:cs typeface="+mn-cs"/>
              </a:rPr>
              <a:t>:</a:t>
            </a:r>
          </a:p>
          <a:p>
            <a:pPr marL="0" marR="0" lvl="0" indent="12700" algn="l" defTabSz="914400" rtl="0" eaLnBrk="1" fontAlgn="auto" latinLnBrk="0" hangingPunct="1">
              <a:lnSpc>
                <a:spcPct val="80000"/>
              </a:lnSpc>
              <a:spcBef>
                <a:spcPct val="20000"/>
              </a:spcBef>
              <a:spcAft>
                <a:spcPts val="0"/>
              </a:spcAft>
              <a:buClr>
                <a:schemeClr val="bg1"/>
              </a:buClr>
              <a:buSzTx/>
              <a:buFont typeface="Arial" pitchFamily="34" charset="0"/>
              <a:buNone/>
              <a:tabLst/>
              <a:defRPr/>
            </a:pPr>
            <a:endParaRPr lang="fr-FR" dirty="0" smtClean="0">
              <a:solidFill>
                <a:srgbClr val="FF6600"/>
              </a:solidFill>
              <a:latin typeface="Kozuka Gothic Pro L" pitchFamily="34" charset="-128"/>
              <a:ea typeface="Kozuka Gothic Pro L" pitchFamily="34" charset="-128"/>
            </a:endParaRPr>
          </a:p>
          <a:p>
            <a:pPr marL="0" marR="0" lvl="0" indent="12700" algn="l" defTabSz="914400" rtl="0" eaLnBrk="1" fontAlgn="auto" latinLnBrk="0" hangingPunct="1">
              <a:lnSpc>
                <a:spcPct val="80000"/>
              </a:lnSpc>
              <a:spcBef>
                <a:spcPct val="20000"/>
              </a:spcBef>
              <a:spcAft>
                <a:spcPts val="0"/>
              </a:spcAft>
              <a:buClr>
                <a:schemeClr val="bg1"/>
              </a:buClr>
              <a:buSzTx/>
              <a:buFont typeface="Arial" pitchFamily="34" charset="0"/>
              <a:buNone/>
              <a:tabLst/>
              <a:defRPr/>
            </a:pPr>
            <a:r>
              <a:rPr lang="fr-FR" sz="1600" dirty="0" smtClean="0">
                <a:solidFill>
                  <a:schemeClr val="bg1"/>
                </a:solidFill>
                <a:latin typeface="Kozuka Gothic Pro L" pitchFamily="34" charset="-128"/>
                <a:ea typeface="Kozuka Gothic Pro L" pitchFamily="34" charset="-128"/>
              </a:rPr>
              <a:t>Par défaut, le squelette possède un service « config » permettant une configuration de base de l’application. Ce service charge de base deux fichiers (un pour la configuration publique, l’autre la configuration privée).</a:t>
            </a:r>
          </a:p>
          <a:p>
            <a:pPr marL="0" marR="0" lvl="0" indent="12700" algn="l" defTabSz="914400" rtl="0" eaLnBrk="1" fontAlgn="auto" latinLnBrk="0" hangingPunct="1">
              <a:lnSpc>
                <a:spcPct val="80000"/>
              </a:lnSpc>
              <a:spcBef>
                <a:spcPct val="20000"/>
              </a:spcBef>
              <a:spcAft>
                <a:spcPts val="0"/>
              </a:spcAft>
              <a:buClr>
                <a:schemeClr val="bg1"/>
              </a:buClr>
              <a:buSzTx/>
              <a:buFont typeface="Arial" pitchFamily="34" charset="0"/>
              <a:buNone/>
              <a:tabLst/>
              <a:defRPr/>
            </a:pPr>
            <a:endParaRPr lang="fr-FR" sz="1600" dirty="0" smtClean="0">
              <a:solidFill>
                <a:schemeClr val="bg1"/>
              </a:solidFill>
              <a:latin typeface="Kozuka Gothic Pro L" pitchFamily="34" charset="-128"/>
              <a:ea typeface="Kozuka Gothic Pro L" pitchFamily="34" charset="-128"/>
            </a:endParaRPr>
          </a:p>
          <a:p>
            <a:pPr marL="0" marR="0" lvl="0" indent="12700" algn="l" defTabSz="914400" rtl="0" eaLnBrk="1" fontAlgn="auto" latinLnBrk="0" hangingPunct="1">
              <a:lnSpc>
                <a:spcPct val="80000"/>
              </a:lnSpc>
              <a:spcBef>
                <a:spcPct val="20000"/>
              </a:spcBef>
              <a:spcAft>
                <a:spcPts val="0"/>
              </a:spcAft>
              <a:buClr>
                <a:schemeClr val="bg1"/>
              </a:buClr>
              <a:buSzTx/>
              <a:buFont typeface="Arial" pitchFamily="34" charset="0"/>
              <a:buNone/>
              <a:tabLst/>
              <a:defRPr/>
            </a:pPr>
            <a:r>
              <a:rPr lang="fr-FR" sz="1600" dirty="0" smtClean="0">
                <a:solidFill>
                  <a:schemeClr val="bg1"/>
                </a:solidFill>
                <a:latin typeface="Kozuka Gothic Pro L" pitchFamily="34" charset="-128"/>
                <a:ea typeface="Kozuka Gothic Pro L" pitchFamily="34" charset="-128"/>
              </a:rPr>
              <a:t>Il est possible alors de définir la configuration publique en modifiant directement le fichier « AppExtend/</a:t>
            </a:r>
            <a:r>
              <a:rPr lang="fr-FR" sz="1600" dirty="0" err="1" smtClean="0">
                <a:solidFill>
                  <a:schemeClr val="bg1"/>
                </a:solidFill>
                <a:latin typeface="Kozuka Gothic Pro L" pitchFamily="34" charset="-128"/>
                <a:ea typeface="Kozuka Gothic Pro L" pitchFamily="34" charset="-128"/>
              </a:rPr>
              <a:t>resources</a:t>
            </a:r>
            <a:r>
              <a:rPr lang="fr-FR" sz="1600" dirty="0" smtClean="0">
                <a:solidFill>
                  <a:schemeClr val="bg1"/>
                </a:solidFill>
                <a:latin typeface="Kozuka Gothic Pro L" pitchFamily="34" charset="-128"/>
                <a:ea typeface="Kozuka Gothic Pro L" pitchFamily="34" charset="-128"/>
              </a:rPr>
              <a:t>/</a:t>
            </a:r>
            <a:r>
              <a:rPr lang="fr-FR" sz="1600" dirty="0" err="1" smtClean="0">
                <a:solidFill>
                  <a:schemeClr val="bg1"/>
                </a:solidFill>
                <a:latin typeface="Kozuka Gothic Pro L" pitchFamily="34" charset="-128"/>
                <a:ea typeface="Kozuka Gothic Pro L" pitchFamily="34" charset="-128"/>
              </a:rPr>
              <a:t>configs</a:t>
            </a:r>
            <a:r>
              <a:rPr lang="fr-FR" sz="1600" dirty="0" smtClean="0">
                <a:solidFill>
                  <a:schemeClr val="bg1"/>
                </a:solidFill>
                <a:latin typeface="Kozuka Gothic Pro L" pitchFamily="34" charset="-128"/>
                <a:ea typeface="Kozuka Gothic Pro L" pitchFamily="34" charset="-128"/>
              </a:rPr>
              <a:t>/config.php » ou en lui ajoutant d’autres fichiers.</a:t>
            </a:r>
          </a:p>
          <a:p>
            <a:pPr marL="0" marR="0" lvl="0" indent="12700" algn="l" defTabSz="914400" rtl="0" eaLnBrk="1" fontAlgn="auto" latinLnBrk="0" hangingPunct="1">
              <a:lnSpc>
                <a:spcPct val="80000"/>
              </a:lnSpc>
              <a:spcBef>
                <a:spcPct val="20000"/>
              </a:spcBef>
              <a:spcAft>
                <a:spcPts val="0"/>
              </a:spcAft>
              <a:buClr>
                <a:schemeClr val="bg1"/>
              </a:buClr>
              <a:buSzTx/>
              <a:buFont typeface="Arial" pitchFamily="34" charset="0"/>
              <a:buNone/>
              <a:tabLst/>
              <a:defRPr/>
            </a:pPr>
            <a:endParaRPr lang="fr-FR" sz="1600" dirty="0" smtClean="0">
              <a:solidFill>
                <a:schemeClr val="bg1"/>
              </a:solidFill>
              <a:latin typeface="Kozuka Gothic Pro L" pitchFamily="34" charset="-128"/>
              <a:ea typeface="Kozuka Gothic Pro L" pitchFamily="34" charset="-128"/>
            </a:endParaRPr>
          </a:p>
          <a:p>
            <a:pPr lvl="0" indent="12700">
              <a:lnSpc>
                <a:spcPct val="80000"/>
              </a:lnSpc>
              <a:spcBef>
                <a:spcPct val="20000"/>
              </a:spcBef>
              <a:buClr>
                <a:schemeClr val="bg1"/>
              </a:buClr>
              <a:defRPr/>
            </a:pPr>
            <a:r>
              <a:rPr lang="fr-FR" sz="1600" dirty="0" smtClean="0">
                <a:solidFill>
                  <a:schemeClr val="bg1"/>
                </a:solidFill>
                <a:latin typeface="Kozuka Gothic Pro L" pitchFamily="34" charset="-128"/>
                <a:ea typeface="Kozuka Gothic Pro L" pitchFamily="34" charset="-128"/>
              </a:rPr>
              <a:t>Le fichier «  AppExtend/</a:t>
            </a:r>
            <a:r>
              <a:rPr lang="fr-FR" sz="1600" dirty="0" err="1" smtClean="0">
                <a:solidFill>
                  <a:schemeClr val="bg1"/>
                </a:solidFill>
                <a:latin typeface="Kozuka Gothic Pro L" pitchFamily="34" charset="-128"/>
                <a:ea typeface="Kozuka Gothic Pro L" pitchFamily="34" charset="-128"/>
              </a:rPr>
              <a:t>resources</a:t>
            </a:r>
            <a:r>
              <a:rPr lang="fr-FR" sz="1600" dirty="0" smtClean="0">
                <a:solidFill>
                  <a:schemeClr val="bg1"/>
                </a:solidFill>
                <a:latin typeface="Kozuka Gothic Pro L" pitchFamily="34" charset="-128"/>
                <a:ea typeface="Kozuka Gothic Pro L" pitchFamily="34" charset="-128"/>
              </a:rPr>
              <a:t>/</a:t>
            </a:r>
            <a:r>
              <a:rPr lang="fr-FR" sz="1600" dirty="0" err="1" smtClean="0">
                <a:solidFill>
                  <a:schemeClr val="bg1"/>
                </a:solidFill>
                <a:latin typeface="Kozuka Gothic Pro L" pitchFamily="34" charset="-128"/>
                <a:ea typeface="Kozuka Gothic Pro L" pitchFamily="34" charset="-128"/>
              </a:rPr>
              <a:t>configs</a:t>
            </a:r>
            <a:r>
              <a:rPr lang="fr-FR" sz="1600" dirty="0" smtClean="0">
                <a:solidFill>
                  <a:schemeClr val="bg1"/>
                </a:solidFill>
                <a:latin typeface="Kozuka Gothic Pro L" pitchFamily="34" charset="-128"/>
                <a:ea typeface="Kozuka Gothic Pro L" pitchFamily="34" charset="-128"/>
              </a:rPr>
              <a:t>/private.php » permet de définir toute la configuration que vous ne voudriez pas faire apparaitre dans votre logiciel de gestion de versions (</a:t>
            </a:r>
            <a:r>
              <a:rPr lang="fr-FR" sz="1600" dirty="0" err="1" smtClean="0">
                <a:solidFill>
                  <a:schemeClr val="bg1"/>
                </a:solidFill>
                <a:latin typeface="Kozuka Gothic Pro L" pitchFamily="34" charset="-128"/>
                <a:ea typeface="Kozuka Gothic Pro L" pitchFamily="34" charset="-128"/>
              </a:rPr>
              <a:t>Mercurial</a:t>
            </a:r>
            <a:r>
              <a:rPr lang="fr-FR" sz="1600" dirty="0" smtClean="0">
                <a:solidFill>
                  <a:schemeClr val="bg1"/>
                </a:solidFill>
                <a:latin typeface="Kozuka Gothic Pro L" pitchFamily="34" charset="-128"/>
                <a:ea typeface="Kozuka Gothic Pro L" pitchFamily="34" charset="-128"/>
              </a:rPr>
              <a:t>, </a:t>
            </a:r>
            <a:r>
              <a:rPr lang="fr-FR" sz="1600" dirty="0" err="1" smtClean="0">
                <a:solidFill>
                  <a:schemeClr val="bg1"/>
                </a:solidFill>
                <a:latin typeface="Kozuka Gothic Pro L" pitchFamily="34" charset="-128"/>
                <a:ea typeface="Kozuka Gothic Pro L" pitchFamily="34" charset="-128"/>
              </a:rPr>
              <a:t>Github</a:t>
            </a:r>
            <a:r>
              <a:rPr lang="fr-FR" sz="1600" dirty="0" smtClean="0">
                <a:solidFill>
                  <a:schemeClr val="bg1"/>
                </a:solidFill>
                <a:latin typeface="Kozuka Gothic Pro L" pitchFamily="34" charset="-128"/>
                <a:ea typeface="Kozuka Gothic Pro L" pitchFamily="34" charset="-128"/>
              </a:rPr>
              <a:t>, etc.) comme l’url de base de l’application, identifiants de compte </a:t>
            </a:r>
            <a:r>
              <a:rPr lang="fr-FR" sz="1600" dirty="0" err="1" smtClean="0">
                <a:solidFill>
                  <a:schemeClr val="bg1"/>
                </a:solidFill>
                <a:latin typeface="Kozuka Gothic Pro L" pitchFamily="34" charset="-128"/>
                <a:ea typeface="Kozuka Gothic Pro L" pitchFamily="34" charset="-128"/>
              </a:rPr>
              <a:t>Gmail</a:t>
            </a:r>
            <a:r>
              <a:rPr lang="fr-FR" sz="1600" dirty="0" smtClean="0">
                <a:solidFill>
                  <a:schemeClr val="bg1"/>
                </a:solidFill>
                <a:latin typeface="Kozuka Gothic Pro L" pitchFamily="34" charset="-128"/>
                <a:ea typeface="Kozuka Gothic Pro L" pitchFamily="34" charset="-128"/>
              </a:rPr>
              <a:t> etc. </a:t>
            </a:r>
          </a:p>
          <a:p>
            <a:pPr lvl="0" indent="12700">
              <a:lnSpc>
                <a:spcPct val="80000"/>
              </a:lnSpc>
              <a:spcBef>
                <a:spcPct val="20000"/>
              </a:spcBef>
              <a:buClr>
                <a:schemeClr val="bg1"/>
              </a:buClr>
              <a:defRPr/>
            </a:pPr>
            <a:endParaRPr lang="fr-FR" sz="1600" dirty="0" smtClean="0">
              <a:solidFill>
                <a:schemeClr val="bg1"/>
              </a:solidFill>
              <a:latin typeface="Kozuka Gothic Pro L" pitchFamily="34" charset="-128"/>
              <a:ea typeface="Kozuka Gothic Pro L" pitchFamily="34" charset="-128"/>
            </a:endParaRPr>
          </a:p>
          <a:p>
            <a:pPr lvl="0" indent="12700">
              <a:lnSpc>
                <a:spcPct val="80000"/>
              </a:lnSpc>
              <a:spcBef>
                <a:spcPct val="20000"/>
              </a:spcBef>
              <a:buClr>
                <a:schemeClr val="bg1"/>
              </a:buClr>
              <a:defRPr/>
            </a:pPr>
            <a:r>
              <a:rPr lang="fr-FR" sz="1600" dirty="0" smtClean="0">
                <a:solidFill>
                  <a:schemeClr val="bg1"/>
                </a:solidFill>
                <a:latin typeface="Kozuka Gothic Pro L" pitchFamily="34" charset="-128"/>
                <a:ea typeface="Kozuka Gothic Pro L" pitchFamily="34" charset="-128"/>
              </a:rPr>
              <a:t>L’objet « Config » repose sur un système d’environnements, c’est-à-dire que vous pouvez définir dans un même fichier la configuration de l’environnement de « développement » et la configuration de l’environnement de « production » (en héritant de </a:t>
            </a:r>
            <a:r>
              <a:rPr lang="fr-FR" sz="1600" dirty="0" smtClean="0">
                <a:solidFill>
                  <a:schemeClr val="bg1"/>
                </a:solidFill>
                <a:latin typeface="Kozuka Gothic Pro L" pitchFamily="34" charset="-128"/>
                <a:ea typeface="Kozuka Gothic Pro L" pitchFamily="34" charset="-128"/>
              </a:rPr>
              <a:t>la configuration </a:t>
            </a:r>
            <a:r>
              <a:rPr lang="fr-FR" sz="1600" dirty="0" smtClean="0">
                <a:solidFill>
                  <a:schemeClr val="bg1"/>
                </a:solidFill>
                <a:latin typeface="Kozuka Gothic Pro L" pitchFamily="34" charset="-128"/>
                <a:ea typeface="Kozuka Gothic Pro L" pitchFamily="34" charset="-128"/>
              </a:rPr>
              <a:t>« développement » ou non). </a:t>
            </a:r>
          </a:p>
          <a:p>
            <a:pPr lvl="0" indent="12700">
              <a:lnSpc>
                <a:spcPct val="80000"/>
              </a:lnSpc>
              <a:spcBef>
                <a:spcPct val="20000"/>
              </a:spcBef>
              <a:buClr>
                <a:schemeClr val="bg1"/>
              </a:buClr>
              <a:defRPr/>
            </a:pPr>
            <a:r>
              <a:rPr lang="fr-FR" sz="1600" dirty="0" smtClean="0">
                <a:solidFill>
                  <a:schemeClr val="bg1"/>
                </a:solidFill>
                <a:latin typeface="Kozuka Gothic Pro L" pitchFamily="34" charset="-128"/>
                <a:ea typeface="Kozuka Gothic Pro L" pitchFamily="34" charset="-128"/>
              </a:rPr>
              <a:t>Ce qui permet de ne pas devoir tout redéfinir pour chaque environnements, seul la configuration qui lui sera demandé sera prise en compte.</a:t>
            </a:r>
          </a:p>
          <a:p>
            <a:pPr marL="0" marR="0" lvl="0" indent="12700" algn="l" defTabSz="914400" rtl="0" eaLnBrk="1" fontAlgn="auto" latinLnBrk="0" hangingPunct="1">
              <a:lnSpc>
                <a:spcPct val="80000"/>
              </a:lnSpc>
              <a:spcBef>
                <a:spcPct val="20000"/>
              </a:spcBef>
              <a:spcAft>
                <a:spcPts val="0"/>
              </a:spcAft>
              <a:buClr>
                <a:schemeClr val="bg1"/>
              </a:buClr>
              <a:buSzTx/>
              <a:buFont typeface="Arial" pitchFamily="34" charset="0"/>
              <a:buNone/>
              <a:tabLst/>
              <a:defRPr/>
            </a:pPr>
            <a:endParaRPr lang="fr-FR" sz="1600" dirty="0" smtClean="0">
              <a:solidFill>
                <a:schemeClr val="bg1"/>
              </a:solidFill>
              <a:latin typeface="Kozuka Gothic Pro L" pitchFamily="34" charset="-128"/>
              <a:ea typeface="Kozuka Gothic Pro L" pitchFamily="34" charset="-128"/>
            </a:endParaRPr>
          </a:p>
          <a:p>
            <a:pPr marL="0" marR="0" lvl="0" indent="12700" algn="l" defTabSz="914400" rtl="0" eaLnBrk="1" fontAlgn="auto" latinLnBrk="0" hangingPunct="1">
              <a:lnSpc>
                <a:spcPct val="80000"/>
              </a:lnSpc>
              <a:spcBef>
                <a:spcPct val="20000"/>
              </a:spcBef>
              <a:spcAft>
                <a:spcPts val="0"/>
              </a:spcAft>
              <a:buClr>
                <a:schemeClr val="bg1"/>
              </a:buClr>
              <a:buSzTx/>
              <a:buFont typeface="Arial" pitchFamily="34" charset="0"/>
              <a:buNone/>
              <a:tabLst/>
              <a:defRPr/>
            </a:pPr>
            <a:r>
              <a:rPr lang="fr-FR" sz="1600" dirty="0" smtClean="0">
                <a:solidFill>
                  <a:schemeClr val="bg1"/>
                </a:solidFill>
                <a:latin typeface="Kozuka Gothic Pro L" pitchFamily="34" charset="-128"/>
                <a:ea typeface="Kozuka Gothic Pro L" pitchFamily="34" charset="-128"/>
              </a:rPr>
              <a:t>Ce service prend en charge les fichiers de type « </a:t>
            </a:r>
            <a:r>
              <a:rPr lang="fr-FR" sz="1600" dirty="0" err="1" smtClean="0">
                <a:solidFill>
                  <a:schemeClr val="bg1"/>
                </a:solidFill>
                <a:latin typeface="Kozuka Gothic Pro L" pitchFamily="34" charset="-128"/>
                <a:ea typeface="Kozuka Gothic Pro L" pitchFamily="34" charset="-128"/>
              </a:rPr>
              <a:t>Array</a:t>
            </a:r>
            <a:r>
              <a:rPr lang="fr-FR" sz="1600" dirty="0" smtClean="0">
                <a:solidFill>
                  <a:schemeClr val="bg1"/>
                </a:solidFill>
                <a:latin typeface="Kozuka Gothic Pro L" pitchFamily="34" charset="-128"/>
                <a:ea typeface="Kozuka Gothic Pro L" pitchFamily="34" charset="-128"/>
              </a:rPr>
              <a:t> », « INI », « JSON » et « XML ». </a:t>
            </a:r>
          </a:p>
          <a:p>
            <a:pPr marL="0" marR="0" lvl="0" indent="12700" algn="l" defTabSz="914400" rtl="0" eaLnBrk="1" fontAlgn="auto" latinLnBrk="0" hangingPunct="1">
              <a:lnSpc>
                <a:spcPct val="80000"/>
              </a:lnSpc>
              <a:spcBef>
                <a:spcPct val="20000"/>
              </a:spcBef>
              <a:spcAft>
                <a:spcPts val="0"/>
              </a:spcAft>
              <a:buClr>
                <a:schemeClr val="bg1"/>
              </a:buClr>
              <a:buSzTx/>
              <a:buFont typeface="Arial" pitchFamily="34" charset="0"/>
              <a:buNone/>
              <a:tabLst/>
              <a:defRPr/>
            </a:pPr>
            <a:endParaRPr lang="fr-FR" sz="1700" dirty="0" smtClean="0">
              <a:solidFill>
                <a:schemeClr val="bg1"/>
              </a:solidFill>
              <a:latin typeface="Kozuka Gothic Pro L" pitchFamily="34" charset="-128"/>
              <a:ea typeface="Kozuka Gothic Pro L" pitchFamily="34" charset="-128"/>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i="1" dirty="0" smtClean="0"/>
              <a:t>Les fichiers de configuration </a:t>
            </a:r>
            <a:r>
              <a:rPr lang="fr-FR" sz="2200" dirty="0" smtClean="0"/>
              <a:t>2/2</a:t>
            </a:r>
            <a:endParaRPr lang="fr-FR" dirty="0"/>
          </a:p>
        </p:txBody>
      </p:sp>
      <p:sp>
        <p:nvSpPr>
          <p:cNvPr id="4" name="Espace réservé de la date 3"/>
          <p:cNvSpPr>
            <a:spLocks noGrp="1"/>
          </p:cNvSpPr>
          <p:nvPr>
            <p:ph type="dt" sz="half" idx="10"/>
          </p:nvPr>
        </p:nvSpPr>
        <p:spPr/>
        <p:txBody>
          <a:bodyPr/>
          <a:lstStyle/>
          <a:p>
            <a:fld id="{102501EB-CB1D-4676-84AB-AFB78933EC7B}" type="datetime1">
              <a:rPr lang="fr-FR" smtClean="0"/>
              <a:pPr/>
              <a:t>15/04/2014</a:t>
            </a:fld>
            <a:endParaRPr lang="fr-FR"/>
          </a:p>
        </p:txBody>
      </p:sp>
      <p:sp>
        <p:nvSpPr>
          <p:cNvPr id="6" name="Espace réservé du numéro de diapositive 5"/>
          <p:cNvSpPr>
            <a:spLocks noGrp="1"/>
          </p:cNvSpPr>
          <p:nvPr>
            <p:ph type="sldNum" sz="quarter" idx="12"/>
          </p:nvPr>
        </p:nvSpPr>
        <p:spPr/>
        <p:txBody>
          <a:bodyPr/>
          <a:lstStyle/>
          <a:p>
            <a:fld id="{3C58F5FD-E7BB-4E8A-AC08-B8E371E51E7F}" type="slidenum">
              <a:rPr lang="fr-FR" smtClean="0"/>
              <a:pPr/>
              <a:t>16</a:t>
            </a:fld>
            <a:endParaRPr lang="fr-FR"/>
          </a:p>
        </p:txBody>
      </p:sp>
      <p:sp>
        <p:nvSpPr>
          <p:cNvPr id="7" name="Espace réservé du contenu 2"/>
          <p:cNvSpPr txBox="1">
            <a:spLocks/>
          </p:cNvSpPr>
          <p:nvPr/>
        </p:nvSpPr>
        <p:spPr>
          <a:xfrm>
            <a:off x="611560" y="1700809"/>
            <a:ext cx="8075240" cy="1299564"/>
          </a:xfrm>
          <a:prstGeom prst="rect">
            <a:avLst/>
          </a:prstGeom>
        </p:spPr>
        <p:txBody>
          <a:bodyPr vert="horz" lIns="91440" tIns="45720" rIns="91440" bIns="45720" rtlCol="0">
            <a:normAutofit/>
          </a:bodyPr>
          <a:lstStyle/>
          <a:p>
            <a:pPr indent="12700">
              <a:lnSpc>
                <a:spcPct val="80000"/>
              </a:lnSpc>
              <a:spcBef>
                <a:spcPct val="20000"/>
              </a:spcBef>
              <a:buClr>
                <a:schemeClr val="bg1"/>
              </a:buClr>
              <a:defRPr/>
            </a:pPr>
            <a:r>
              <a:rPr lang="fr-FR" dirty="0" smtClean="0">
                <a:solidFill>
                  <a:srgbClr val="FF6600"/>
                </a:solidFill>
                <a:latin typeface="Kozuka Gothic Pro L" pitchFamily="34" charset="-128"/>
                <a:ea typeface="Kozuka Gothic Pro L" pitchFamily="34" charset="-128"/>
              </a:rPr>
              <a:t>Les fichiers de base:</a:t>
            </a:r>
          </a:p>
          <a:p>
            <a:pPr marL="0" marR="0" lvl="0" indent="12700" algn="ctr" defTabSz="914400" rtl="0" eaLnBrk="1" fontAlgn="auto" latinLnBrk="0" hangingPunct="1">
              <a:lnSpc>
                <a:spcPct val="80000"/>
              </a:lnSpc>
              <a:spcBef>
                <a:spcPct val="20000"/>
              </a:spcBef>
              <a:spcAft>
                <a:spcPts val="0"/>
              </a:spcAft>
              <a:buClr>
                <a:schemeClr val="bg1"/>
              </a:buClr>
              <a:buSzTx/>
              <a:buFont typeface="Arial" pitchFamily="34" charset="0"/>
              <a:buNone/>
              <a:tabLst/>
              <a:defRPr/>
            </a:pPr>
            <a:endParaRPr lang="fr-FR" dirty="0" smtClean="0">
              <a:solidFill>
                <a:srgbClr val="FF6600"/>
              </a:solidFill>
              <a:latin typeface="Kozuka Gothic Pro L" pitchFamily="34" charset="-128"/>
              <a:ea typeface="Kozuka Gothic Pro L" pitchFamily="34" charset="-128"/>
            </a:endParaRPr>
          </a:p>
          <a:p>
            <a:pPr marL="0" marR="0" lvl="0" indent="12700" defTabSz="914400" rtl="0" eaLnBrk="1" fontAlgn="auto" latinLnBrk="0" hangingPunct="1">
              <a:lnSpc>
                <a:spcPct val="80000"/>
              </a:lnSpc>
              <a:spcBef>
                <a:spcPct val="20000"/>
              </a:spcBef>
              <a:spcAft>
                <a:spcPts val="0"/>
              </a:spcAft>
              <a:buClr>
                <a:schemeClr val="bg1"/>
              </a:buClr>
              <a:buSzTx/>
              <a:buFont typeface="Arial" pitchFamily="34" charset="0"/>
              <a:buNone/>
              <a:tabLst/>
              <a:defRPr/>
            </a:pPr>
            <a:r>
              <a:rPr kumimoji="0" lang="fr-FR" sz="1600" b="0" i="0" u="none" strike="noStrike" kern="1200" cap="none" spc="0" normalizeH="0" baseline="0" noProof="0" dirty="0" smtClean="0">
                <a:ln>
                  <a:noFill/>
                </a:ln>
                <a:solidFill>
                  <a:schemeClr val="bg1"/>
                </a:solidFill>
                <a:effectLst/>
                <a:uLnTx/>
                <a:uFillTx/>
                <a:latin typeface="Kozuka Gothic Pro L" pitchFamily="34" charset="-128"/>
                <a:ea typeface="Kozuka Gothic Pro L" pitchFamily="34" charset="-128"/>
                <a:cs typeface="+mn-cs"/>
              </a:rPr>
              <a:t>Par défaut, les valeurs de la configuration de base ne sont pas remplis, libre à vous de définir ce qu’il vous</a:t>
            </a:r>
            <a:r>
              <a:rPr kumimoji="0" lang="fr-FR" sz="1600" b="0" i="0" u="none" strike="noStrike" kern="1200" cap="none" spc="0" normalizeH="0" noProof="0" dirty="0" smtClean="0">
                <a:ln>
                  <a:noFill/>
                </a:ln>
                <a:solidFill>
                  <a:schemeClr val="bg1"/>
                </a:solidFill>
                <a:effectLst/>
                <a:uLnTx/>
                <a:uFillTx/>
                <a:latin typeface="Kozuka Gothic Pro L" pitchFamily="34" charset="-128"/>
                <a:ea typeface="Kozuka Gothic Pro L" pitchFamily="34" charset="-128"/>
                <a:cs typeface="+mn-cs"/>
              </a:rPr>
              <a:t> faut.</a:t>
            </a:r>
            <a:endParaRPr kumimoji="0" lang="fr-FR" sz="1600" b="0" i="0" u="none" strike="noStrike" kern="1200" cap="none" spc="0" normalizeH="0" baseline="0" noProof="0" dirty="0">
              <a:ln>
                <a:noFill/>
              </a:ln>
              <a:solidFill>
                <a:schemeClr val="bg1"/>
              </a:solidFill>
              <a:effectLst/>
              <a:uLnTx/>
              <a:uFillTx/>
              <a:latin typeface="Kozuka Gothic Pro L" pitchFamily="34" charset="-128"/>
              <a:ea typeface="Kozuka Gothic Pro L" pitchFamily="34" charset="-128"/>
              <a:cs typeface="+mn-cs"/>
            </a:endParaRPr>
          </a:p>
        </p:txBody>
      </p:sp>
      <p:pic>
        <p:nvPicPr>
          <p:cNvPr id="8" name="Espace réservé du contenu 6" descr="welcome.jpg"/>
          <p:cNvPicPr>
            <a:picLocks noChangeAspect="1"/>
          </p:cNvPicPr>
          <p:nvPr/>
        </p:nvPicPr>
        <p:blipFill>
          <a:blip r:embed="rId2" cstate="print"/>
          <a:stretch>
            <a:fillRect/>
          </a:stretch>
        </p:blipFill>
        <p:spPr>
          <a:xfrm>
            <a:off x="1337807" y="3951289"/>
            <a:ext cx="2825048" cy="2192355"/>
          </a:xfrm>
          <a:prstGeom prst="rect">
            <a:avLst/>
          </a:prstGeom>
        </p:spPr>
      </p:pic>
      <p:pic>
        <p:nvPicPr>
          <p:cNvPr id="9" name="Espace réservé du contenu 6" descr="welcome.jpg"/>
          <p:cNvPicPr>
            <a:picLocks noChangeAspect="1"/>
          </p:cNvPicPr>
          <p:nvPr/>
        </p:nvPicPr>
        <p:blipFill>
          <a:blip r:embed="rId3" cstate="print"/>
          <a:stretch>
            <a:fillRect/>
          </a:stretch>
        </p:blipFill>
        <p:spPr>
          <a:xfrm>
            <a:off x="4714877" y="4398715"/>
            <a:ext cx="3500460" cy="1297503"/>
          </a:xfrm>
          <a:prstGeom prst="rect">
            <a:avLst/>
          </a:prstGeom>
        </p:spPr>
      </p:pic>
      <p:cxnSp>
        <p:nvCxnSpPr>
          <p:cNvPr id="10" name="Connecteur droit 9"/>
          <p:cNvCxnSpPr/>
          <p:nvPr/>
        </p:nvCxnSpPr>
        <p:spPr>
          <a:xfrm rot="5400000" flipH="1" flipV="1">
            <a:off x="1857356" y="3714752"/>
            <a:ext cx="785818" cy="71438"/>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1" name="Rectangle à coins arrondis 10"/>
          <p:cNvSpPr/>
          <p:nvPr/>
        </p:nvSpPr>
        <p:spPr>
          <a:xfrm>
            <a:off x="857224" y="3214686"/>
            <a:ext cx="1571636" cy="285752"/>
          </a:xfrm>
          <a:prstGeom prst="roundRect">
            <a:avLst>
              <a:gd name="adj" fmla="val 4854"/>
            </a:avLst>
          </a:prstGeom>
          <a:gradFill flip="none" rotWithShape="1">
            <a:gsLst>
              <a:gs pos="0">
                <a:srgbClr val="FF6600">
                  <a:shade val="30000"/>
                  <a:satMod val="115000"/>
                </a:srgbClr>
              </a:gs>
              <a:gs pos="50000">
                <a:srgbClr val="FF6600">
                  <a:shade val="67500"/>
                  <a:satMod val="115000"/>
                </a:srgbClr>
              </a:gs>
              <a:gs pos="100000">
                <a:srgbClr val="FF6600">
                  <a:shade val="100000"/>
                  <a:satMod val="115000"/>
                </a:srgbClr>
              </a:gs>
            </a:gsLst>
            <a:lin ang="16200000" scaled="1"/>
            <a:tileRect/>
          </a:gradFill>
          <a:ln>
            <a:noFill/>
          </a:ln>
          <a:effectLst>
            <a:outerShdw blurRad="254000" dist="101600" dir="4440000" algn="t" rotWithShape="0">
              <a:prstClr val="black">
                <a:alpha val="56000"/>
              </a:prstClr>
            </a:outerShdw>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fr-FR" sz="1200" dirty="0" smtClean="0">
                <a:latin typeface="HelveticaNeueLT Pro 85 Hv" pitchFamily="34" charset="0"/>
              </a:rPr>
              <a:t>PUBLIC</a:t>
            </a:r>
          </a:p>
        </p:txBody>
      </p:sp>
      <p:cxnSp>
        <p:nvCxnSpPr>
          <p:cNvPr id="13" name="Connecteur droit 12"/>
          <p:cNvCxnSpPr/>
          <p:nvPr/>
        </p:nvCxnSpPr>
        <p:spPr>
          <a:xfrm rot="16200000" flipH="1">
            <a:off x="7786710" y="5715016"/>
            <a:ext cx="642942" cy="35719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4" name="Rectangle à coins arrondis 13"/>
          <p:cNvSpPr/>
          <p:nvPr/>
        </p:nvSpPr>
        <p:spPr>
          <a:xfrm>
            <a:off x="6858016" y="6072206"/>
            <a:ext cx="1571636" cy="285752"/>
          </a:xfrm>
          <a:prstGeom prst="roundRect">
            <a:avLst>
              <a:gd name="adj" fmla="val 4854"/>
            </a:avLst>
          </a:prstGeom>
          <a:gradFill flip="none" rotWithShape="1">
            <a:gsLst>
              <a:gs pos="0">
                <a:srgbClr val="FF6600">
                  <a:shade val="30000"/>
                  <a:satMod val="115000"/>
                </a:srgbClr>
              </a:gs>
              <a:gs pos="50000">
                <a:srgbClr val="FF6600">
                  <a:shade val="67500"/>
                  <a:satMod val="115000"/>
                </a:srgbClr>
              </a:gs>
              <a:gs pos="100000">
                <a:srgbClr val="FF6600">
                  <a:shade val="100000"/>
                  <a:satMod val="115000"/>
                </a:srgbClr>
              </a:gs>
            </a:gsLst>
            <a:lin ang="16200000" scaled="1"/>
            <a:tileRect/>
          </a:gradFill>
          <a:ln>
            <a:noFill/>
          </a:ln>
          <a:effectLst>
            <a:outerShdw blurRad="254000" dist="101600" dir="4440000" algn="t" rotWithShape="0">
              <a:prstClr val="black">
                <a:alpha val="56000"/>
              </a:prstClr>
            </a:outerShdw>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fr-FR" sz="1200" dirty="0" smtClean="0">
                <a:latin typeface="HelveticaNeueLT Pro 85 Hv" pitchFamily="34" charset="0"/>
              </a:rPr>
              <a:t>PRIVE</a:t>
            </a:r>
          </a:p>
        </p:txBody>
      </p:sp>
      <p:cxnSp>
        <p:nvCxnSpPr>
          <p:cNvPr id="19" name="Connecteur droit 18"/>
          <p:cNvCxnSpPr/>
          <p:nvPr/>
        </p:nvCxnSpPr>
        <p:spPr>
          <a:xfrm rot="5400000">
            <a:off x="7286644" y="3929066"/>
            <a:ext cx="785818" cy="35719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2" name="Rectangle à coins arrondis 21"/>
          <p:cNvSpPr/>
          <p:nvPr/>
        </p:nvSpPr>
        <p:spPr>
          <a:xfrm>
            <a:off x="5429256" y="2928934"/>
            <a:ext cx="3000396" cy="1214446"/>
          </a:xfrm>
          <a:prstGeom prst="roundRect">
            <a:avLst>
              <a:gd name="adj" fmla="val 4854"/>
            </a:avLst>
          </a:prstGeom>
          <a:gradFill flip="none" rotWithShape="1">
            <a:gsLst>
              <a:gs pos="0">
                <a:schemeClr val="tx1">
                  <a:lumMod val="65000"/>
                  <a:lumOff val="35000"/>
                  <a:shade val="30000"/>
                  <a:satMod val="115000"/>
                </a:schemeClr>
              </a:gs>
              <a:gs pos="50000">
                <a:schemeClr val="tx1">
                  <a:lumMod val="65000"/>
                  <a:lumOff val="35000"/>
                  <a:shade val="67500"/>
                  <a:satMod val="115000"/>
                </a:schemeClr>
              </a:gs>
              <a:gs pos="100000">
                <a:schemeClr val="tx1">
                  <a:lumMod val="65000"/>
                  <a:lumOff val="35000"/>
                  <a:shade val="100000"/>
                  <a:satMod val="115000"/>
                </a:schemeClr>
              </a:gs>
            </a:gsLst>
            <a:lin ang="16200000" scaled="1"/>
            <a:tileRect/>
          </a:gradFill>
          <a:ln>
            <a:noFill/>
          </a:ln>
          <a:effectLst>
            <a:outerShdw blurRad="254000" dist="101600" dir="4440000" algn="t" rotWithShape="0">
              <a:prstClr val="black">
                <a:alpha val="56000"/>
              </a:prstClr>
            </a:outerShdw>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fr-FR" sz="1000" dirty="0" smtClean="0">
                <a:latin typeface="HelveticaNeueLT Pro 85 Hv" pitchFamily="34" charset="0"/>
              </a:rPr>
              <a:t>ENVIRONNEMENT</a:t>
            </a:r>
          </a:p>
          <a:p>
            <a:endParaRPr lang="fr-FR" sz="700" dirty="0" smtClean="0">
              <a:latin typeface="HelveticaNeueLT Pro 45 Lt" pitchFamily="34" charset="0"/>
            </a:endParaRPr>
          </a:p>
          <a:p>
            <a:pPr algn="ctr"/>
            <a:r>
              <a:rPr lang="fr-FR" sz="1000" dirty="0" smtClean="0">
                <a:latin typeface="HelveticaNeueLT Pro 45 Lt" pitchFamily="34" charset="0"/>
              </a:rPr>
              <a:t>La première clé peut définir l’environnement.</a:t>
            </a:r>
          </a:p>
          <a:p>
            <a:pPr algn="ctr"/>
            <a:r>
              <a:rPr lang="fr-FR" sz="1000" dirty="0" smtClean="0">
                <a:latin typeface="HelveticaNeueLT Pro 45 Lt" pitchFamily="34" charset="0"/>
              </a:rPr>
              <a:t>La notation « : » permet la mise en place de l’héritage d’environnement.</a:t>
            </a:r>
          </a:p>
          <a:p>
            <a:pPr algn="ctr"/>
            <a:r>
              <a:rPr lang="fr-FR" sz="1000" dirty="0" smtClean="0">
                <a:latin typeface="HelveticaNeueLT Pro 45 Lt" pitchFamily="34" charset="0"/>
              </a:rPr>
              <a:t>Si aucuns environnements n’est défini, alors toute la configuration sera prise en compte.</a:t>
            </a:r>
            <a:endParaRPr lang="fr-FR" sz="1000" dirty="0">
              <a:latin typeface="HelveticaNeueLT Pro 45 Lt" pitchFamily="34"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Les </a:t>
            </a:r>
            <a:r>
              <a:rPr lang="fr-FR" dirty="0" err="1" smtClean="0"/>
              <a:t>controlleurs</a:t>
            </a:r>
            <a:r>
              <a:rPr lang="fr-FR" dirty="0" smtClean="0"/>
              <a:t> </a:t>
            </a:r>
            <a:r>
              <a:rPr lang="fr-FR" sz="2000" dirty="0" smtClean="0"/>
              <a:t>1/2</a:t>
            </a:r>
            <a:endParaRPr lang="fr-FR" sz="2000" dirty="0"/>
          </a:p>
        </p:txBody>
      </p:sp>
      <p:sp>
        <p:nvSpPr>
          <p:cNvPr id="4" name="Espace réservé de la date 3"/>
          <p:cNvSpPr>
            <a:spLocks noGrp="1"/>
          </p:cNvSpPr>
          <p:nvPr>
            <p:ph type="dt" sz="half" idx="10"/>
          </p:nvPr>
        </p:nvSpPr>
        <p:spPr/>
        <p:txBody>
          <a:bodyPr/>
          <a:lstStyle/>
          <a:p>
            <a:fld id="{102501EB-CB1D-4676-84AB-AFB78933EC7B}" type="datetime1">
              <a:rPr lang="fr-FR" smtClean="0"/>
              <a:pPr/>
              <a:t>15/04/2014</a:t>
            </a:fld>
            <a:endParaRPr lang="fr-FR"/>
          </a:p>
        </p:txBody>
      </p:sp>
      <p:sp>
        <p:nvSpPr>
          <p:cNvPr id="6" name="Espace réservé du numéro de diapositive 5"/>
          <p:cNvSpPr>
            <a:spLocks noGrp="1"/>
          </p:cNvSpPr>
          <p:nvPr>
            <p:ph type="sldNum" sz="quarter" idx="12"/>
          </p:nvPr>
        </p:nvSpPr>
        <p:spPr/>
        <p:txBody>
          <a:bodyPr/>
          <a:lstStyle/>
          <a:p>
            <a:fld id="{3C58F5FD-E7BB-4E8A-AC08-B8E371E51E7F}" type="slidenum">
              <a:rPr lang="fr-FR" smtClean="0"/>
              <a:pPr/>
              <a:t>17</a:t>
            </a:fld>
            <a:endParaRPr lang="fr-FR"/>
          </a:p>
        </p:txBody>
      </p:sp>
      <p:sp>
        <p:nvSpPr>
          <p:cNvPr id="7" name="Espace réservé du contenu 2"/>
          <p:cNvSpPr txBox="1">
            <a:spLocks/>
          </p:cNvSpPr>
          <p:nvPr/>
        </p:nvSpPr>
        <p:spPr>
          <a:xfrm>
            <a:off x="611560" y="1700808"/>
            <a:ext cx="8075240" cy="4657150"/>
          </a:xfrm>
          <a:prstGeom prst="rect">
            <a:avLst/>
          </a:prstGeom>
        </p:spPr>
        <p:txBody>
          <a:bodyPr vert="horz" lIns="91440" tIns="45720" rIns="91440" bIns="45720" rtlCol="0">
            <a:normAutofit/>
          </a:bodyPr>
          <a:lstStyle/>
          <a:p>
            <a:pPr marL="0" marR="0" lvl="0" indent="12700" algn="l" defTabSz="914400" rtl="0" eaLnBrk="1" fontAlgn="auto" latinLnBrk="0" hangingPunct="1">
              <a:lnSpc>
                <a:spcPct val="80000"/>
              </a:lnSpc>
              <a:spcBef>
                <a:spcPct val="20000"/>
              </a:spcBef>
              <a:spcAft>
                <a:spcPts val="0"/>
              </a:spcAft>
              <a:buClr>
                <a:schemeClr val="bg1"/>
              </a:buClr>
              <a:buSzTx/>
              <a:buFont typeface="Arial" pitchFamily="34" charset="0"/>
              <a:buNone/>
              <a:tabLst/>
              <a:defRPr/>
            </a:pPr>
            <a:r>
              <a:rPr lang="fr-FR" sz="1900" dirty="0" smtClean="0">
                <a:solidFill>
                  <a:srgbClr val="FF6600"/>
                </a:solidFill>
                <a:latin typeface="Kozuka Gothic Pro L" pitchFamily="34" charset="-128"/>
                <a:ea typeface="Kozuka Gothic Pro L" pitchFamily="34" charset="-128"/>
              </a:rPr>
              <a:t>Principe </a:t>
            </a:r>
            <a:r>
              <a:rPr kumimoji="0" lang="fr-FR" sz="1900" b="0" i="0" u="none" strike="noStrike" kern="1200" cap="none" spc="0" normalizeH="0" baseline="0" noProof="0" dirty="0" smtClean="0">
                <a:ln>
                  <a:noFill/>
                </a:ln>
                <a:solidFill>
                  <a:srgbClr val="FF6600"/>
                </a:solidFill>
                <a:effectLst/>
                <a:uLnTx/>
                <a:uFillTx/>
                <a:latin typeface="Kozuka Gothic Pro L" pitchFamily="34" charset="-128"/>
                <a:ea typeface="Kozuka Gothic Pro L" pitchFamily="34" charset="-128"/>
                <a:cs typeface="+mn-cs"/>
              </a:rPr>
              <a:t>:</a:t>
            </a:r>
          </a:p>
          <a:p>
            <a:pPr marL="0" marR="0" lvl="0" indent="12700" algn="l" defTabSz="914400" rtl="0" eaLnBrk="1" fontAlgn="auto" latinLnBrk="0" hangingPunct="1">
              <a:lnSpc>
                <a:spcPct val="80000"/>
              </a:lnSpc>
              <a:spcBef>
                <a:spcPct val="20000"/>
              </a:spcBef>
              <a:spcAft>
                <a:spcPts val="0"/>
              </a:spcAft>
              <a:buClr>
                <a:schemeClr val="bg1"/>
              </a:buClr>
              <a:buSzTx/>
              <a:buFont typeface="Arial" pitchFamily="34" charset="0"/>
              <a:buNone/>
              <a:tabLst/>
              <a:defRPr/>
            </a:pPr>
            <a:endParaRPr lang="fr-FR" dirty="0" smtClean="0">
              <a:solidFill>
                <a:srgbClr val="FF6600"/>
              </a:solidFill>
              <a:latin typeface="Kozuka Gothic Pro L" pitchFamily="34" charset="-128"/>
              <a:ea typeface="Kozuka Gothic Pro L" pitchFamily="34" charset="-128"/>
            </a:endParaRPr>
          </a:p>
          <a:p>
            <a:pPr lvl="0" indent="12700">
              <a:lnSpc>
                <a:spcPct val="80000"/>
              </a:lnSpc>
              <a:spcBef>
                <a:spcPct val="20000"/>
              </a:spcBef>
              <a:buClr>
                <a:schemeClr val="bg1"/>
              </a:buClr>
            </a:pPr>
            <a:r>
              <a:rPr lang="fr-FR" sz="1600" dirty="0" smtClean="0">
                <a:solidFill>
                  <a:schemeClr val="bg1"/>
                </a:solidFill>
                <a:latin typeface="Kozuka Gothic Pro L" pitchFamily="34" charset="-128"/>
                <a:ea typeface="Kozuka Gothic Pro L" pitchFamily="34" charset="-128"/>
              </a:rPr>
              <a:t>Un contrôleur prend en charge les </a:t>
            </a:r>
            <a:r>
              <a:rPr lang="fr-FR" sz="1600" i="1" dirty="0" smtClean="0">
                <a:solidFill>
                  <a:schemeClr val="bg1"/>
                </a:solidFill>
                <a:latin typeface="Kozuka Gothic Pro L" pitchFamily="34" charset="-128"/>
                <a:ea typeface="Kozuka Gothic Pro L" pitchFamily="34" charset="-128"/>
              </a:rPr>
              <a:t>requêtes</a:t>
            </a:r>
            <a:r>
              <a:rPr lang="fr-FR" sz="1600" dirty="0" smtClean="0">
                <a:solidFill>
                  <a:schemeClr val="bg1"/>
                </a:solidFill>
                <a:latin typeface="Kozuka Gothic Pro L" pitchFamily="34" charset="-128"/>
                <a:ea typeface="Kozuka Gothic Pro L" pitchFamily="34" charset="-128"/>
              </a:rPr>
              <a:t> entrantes et retourne des </a:t>
            </a:r>
            <a:r>
              <a:rPr lang="fr-FR" sz="1600" i="1" dirty="0" smtClean="0">
                <a:solidFill>
                  <a:schemeClr val="bg1"/>
                </a:solidFill>
                <a:latin typeface="Kozuka Gothic Pro L" pitchFamily="34" charset="-128"/>
                <a:ea typeface="Kozuka Gothic Pro L" pitchFamily="34" charset="-128"/>
              </a:rPr>
              <a:t>réponses</a:t>
            </a:r>
            <a:r>
              <a:rPr lang="fr-FR" sz="1600" dirty="0" smtClean="0">
                <a:solidFill>
                  <a:schemeClr val="bg1"/>
                </a:solidFill>
                <a:latin typeface="Kozuka Gothic Pro L" pitchFamily="34" charset="-128"/>
                <a:ea typeface="Kozuka Gothic Pro L" pitchFamily="34" charset="-128"/>
              </a:rPr>
              <a:t> (souvent du code HTML).</a:t>
            </a:r>
          </a:p>
          <a:p>
            <a:pPr lvl="0" indent="12700">
              <a:lnSpc>
                <a:spcPct val="80000"/>
              </a:lnSpc>
              <a:spcBef>
                <a:spcPct val="20000"/>
              </a:spcBef>
              <a:buClr>
                <a:schemeClr val="bg1"/>
              </a:buClr>
            </a:pPr>
            <a:endParaRPr lang="fr-FR" sz="1600" dirty="0" smtClean="0">
              <a:solidFill>
                <a:schemeClr val="bg1"/>
              </a:solidFill>
              <a:latin typeface="Kozuka Gothic Pro L" pitchFamily="34" charset="-128"/>
              <a:ea typeface="Kozuka Gothic Pro L" pitchFamily="34" charset="-128"/>
            </a:endParaRPr>
          </a:p>
          <a:p>
            <a:pPr lvl="0" indent="12700">
              <a:lnSpc>
                <a:spcPct val="80000"/>
              </a:lnSpc>
              <a:spcBef>
                <a:spcPct val="20000"/>
              </a:spcBef>
              <a:buClr>
                <a:schemeClr val="bg1"/>
              </a:buClr>
            </a:pPr>
            <a:r>
              <a:rPr lang="fr-FR" sz="1600" dirty="0" smtClean="0">
                <a:solidFill>
                  <a:schemeClr val="bg1"/>
                </a:solidFill>
                <a:latin typeface="Kozuka Gothic Pro L" pitchFamily="34" charset="-128"/>
                <a:ea typeface="Kozuka Gothic Pro L" pitchFamily="34" charset="-128"/>
              </a:rPr>
              <a:t>La récupération des paramètres global ($_GET, $_POST, etc.) se fait via un objet « </a:t>
            </a:r>
            <a:r>
              <a:rPr lang="fr-FR" sz="1600" dirty="0" err="1" smtClean="0">
                <a:solidFill>
                  <a:schemeClr val="bg1"/>
                </a:solidFill>
                <a:latin typeface="Kozuka Gothic Pro L" pitchFamily="34" charset="-128"/>
                <a:ea typeface="Kozuka Gothic Pro L" pitchFamily="34" charset="-128"/>
              </a:rPr>
              <a:t>Request</a:t>
            </a:r>
            <a:r>
              <a:rPr lang="fr-FR" sz="1600" dirty="0" smtClean="0">
                <a:solidFill>
                  <a:schemeClr val="bg1"/>
                </a:solidFill>
                <a:latin typeface="Kozuka Gothic Pro L" pitchFamily="34" charset="-128"/>
                <a:ea typeface="Kozuka Gothic Pro L" pitchFamily="34" charset="-128"/>
              </a:rPr>
              <a:t> ».</a:t>
            </a:r>
          </a:p>
          <a:p>
            <a:pPr lvl="0" indent="12700">
              <a:lnSpc>
                <a:spcPct val="80000"/>
              </a:lnSpc>
              <a:spcBef>
                <a:spcPct val="20000"/>
              </a:spcBef>
              <a:buClr>
                <a:schemeClr val="bg1"/>
              </a:buClr>
            </a:pPr>
            <a:endParaRPr lang="fr-FR" sz="1600" dirty="0" smtClean="0">
              <a:solidFill>
                <a:schemeClr val="bg1"/>
              </a:solidFill>
              <a:latin typeface="Kozuka Gothic Pro L" pitchFamily="34" charset="-128"/>
              <a:ea typeface="Kozuka Gothic Pro L" pitchFamily="34" charset="-128"/>
            </a:endParaRPr>
          </a:p>
          <a:p>
            <a:pPr lvl="0" indent="12700">
              <a:lnSpc>
                <a:spcPct val="80000"/>
              </a:lnSpc>
              <a:spcBef>
                <a:spcPct val="20000"/>
              </a:spcBef>
              <a:buClr>
                <a:schemeClr val="bg1"/>
              </a:buClr>
            </a:pPr>
            <a:r>
              <a:rPr lang="fr-FR" sz="1600" dirty="0" smtClean="0">
                <a:solidFill>
                  <a:schemeClr val="bg1"/>
                </a:solidFill>
                <a:latin typeface="Kozuka Gothic Pro L" pitchFamily="34" charset="-128"/>
                <a:ea typeface="Kozuka Gothic Pro L" pitchFamily="34" charset="-128"/>
              </a:rPr>
              <a:t>Le résultat lui est englobé dans un objet « </a:t>
            </a:r>
            <a:r>
              <a:rPr lang="fr-FR" sz="1600" dirty="0" err="1" smtClean="0">
                <a:solidFill>
                  <a:schemeClr val="bg1"/>
                </a:solidFill>
                <a:latin typeface="Kozuka Gothic Pro L" pitchFamily="34" charset="-128"/>
                <a:ea typeface="Kozuka Gothic Pro L" pitchFamily="34" charset="-128"/>
              </a:rPr>
              <a:t>Response</a:t>
            </a:r>
            <a:r>
              <a:rPr lang="fr-FR" sz="1600" dirty="0" smtClean="0">
                <a:solidFill>
                  <a:schemeClr val="bg1"/>
                </a:solidFill>
                <a:latin typeface="Kozuka Gothic Pro L" pitchFamily="34" charset="-128"/>
                <a:ea typeface="Kozuka Gothic Pro L" pitchFamily="34" charset="-128"/>
              </a:rPr>
              <a:t> », ce qui permet une gestion plus fine des codes HTTP, headers, gestion du cache, cookies etc.</a:t>
            </a:r>
          </a:p>
          <a:p>
            <a:pPr lvl="0" indent="12700">
              <a:lnSpc>
                <a:spcPct val="80000"/>
              </a:lnSpc>
              <a:spcBef>
                <a:spcPct val="20000"/>
              </a:spcBef>
              <a:buClr>
                <a:schemeClr val="bg1"/>
              </a:buClr>
            </a:pPr>
            <a:endParaRPr lang="fr-FR" sz="1600" dirty="0" smtClean="0">
              <a:solidFill>
                <a:schemeClr val="bg1"/>
              </a:solidFill>
              <a:latin typeface="Kozuka Gothic Pro L" pitchFamily="34" charset="-128"/>
              <a:ea typeface="Kozuka Gothic Pro L" pitchFamily="34" charset="-128"/>
            </a:endParaRPr>
          </a:p>
          <a:p>
            <a:pPr lvl="0" indent="12700">
              <a:lnSpc>
                <a:spcPct val="80000"/>
              </a:lnSpc>
              <a:spcBef>
                <a:spcPct val="20000"/>
              </a:spcBef>
              <a:buClr>
                <a:schemeClr val="bg1"/>
              </a:buClr>
            </a:pPr>
            <a:r>
              <a:rPr lang="fr-FR" sz="1600" dirty="0" smtClean="0">
                <a:solidFill>
                  <a:schemeClr val="bg1"/>
                </a:solidFill>
                <a:latin typeface="Kozuka Gothic Pro L" pitchFamily="34" charset="-128"/>
                <a:ea typeface="Kozuka Gothic Pro L" pitchFamily="34" charset="-128"/>
              </a:rPr>
              <a:t>L’appel de tel ou tel contrôleur se fait en se basant sur les paramètres « </a:t>
            </a:r>
            <a:r>
              <a:rPr lang="fr-FR" sz="1600" dirty="0" err="1" smtClean="0">
                <a:solidFill>
                  <a:schemeClr val="bg1"/>
                </a:solidFill>
                <a:latin typeface="Kozuka Gothic Pro L" pitchFamily="34" charset="-128"/>
                <a:ea typeface="Kozuka Gothic Pro L" pitchFamily="34" charset="-128"/>
              </a:rPr>
              <a:t>_module</a:t>
            </a:r>
            <a:r>
              <a:rPr lang="fr-FR" sz="1600" dirty="0" smtClean="0">
                <a:solidFill>
                  <a:schemeClr val="bg1"/>
                </a:solidFill>
                <a:latin typeface="Kozuka Gothic Pro L" pitchFamily="34" charset="-128"/>
                <a:ea typeface="Kozuka Gothic Pro L" pitchFamily="34" charset="-128"/>
              </a:rPr>
              <a:t> », « </a:t>
            </a:r>
            <a:r>
              <a:rPr lang="fr-FR" sz="1600" dirty="0" err="1" smtClean="0">
                <a:solidFill>
                  <a:schemeClr val="bg1"/>
                </a:solidFill>
                <a:latin typeface="Kozuka Gothic Pro L" pitchFamily="34" charset="-128"/>
                <a:ea typeface="Kozuka Gothic Pro L" pitchFamily="34" charset="-128"/>
              </a:rPr>
              <a:t>_controller</a:t>
            </a:r>
            <a:r>
              <a:rPr lang="fr-FR" sz="1600" dirty="0" smtClean="0">
                <a:solidFill>
                  <a:schemeClr val="bg1"/>
                </a:solidFill>
                <a:latin typeface="Kozuka Gothic Pro L" pitchFamily="34" charset="-128"/>
                <a:ea typeface="Kozuka Gothic Pro L" pitchFamily="34" charset="-128"/>
              </a:rPr>
              <a:t> » et « </a:t>
            </a:r>
            <a:r>
              <a:rPr lang="fr-FR" sz="1600" dirty="0" err="1" smtClean="0">
                <a:solidFill>
                  <a:schemeClr val="bg1"/>
                </a:solidFill>
                <a:latin typeface="Kozuka Gothic Pro L" pitchFamily="34" charset="-128"/>
                <a:ea typeface="Kozuka Gothic Pro L" pitchFamily="34" charset="-128"/>
              </a:rPr>
              <a:t>_action</a:t>
            </a:r>
            <a:r>
              <a:rPr lang="fr-FR" sz="1600" dirty="0" smtClean="0">
                <a:solidFill>
                  <a:schemeClr val="bg1"/>
                </a:solidFill>
                <a:latin typeface="Kozuka Gothic Pro L" pitchFamily="34" charset="-128"/>
                <a:ea typeface="Kozuka Gothic Pro L" pitchFamily="34" charset="-128"/>
              </a:rPr>
              <a:t> » de l’objet « </a:t>
            </a:r>
            <a:r>
              <a:rPr lang="fr-FR" sz="1600" dirty="0" err="1" smtClean="0">
                <a:solidFill>
                  <a:schemeClr val="bg1"/>
                </a:solidFill>
                <a:latin typeface="Kozuka Gothic Pro L" pitchFamily="34" charset="-128"/>
                <a:ea typeface="Kozuka Gothic Pro L" pitchFamily="34" charset="-128"/>
              </a:rPr>
              <a:t>Request</a:t>
            </a:r>
            <a:r>
              <a:rPr lang="fr-FR" sz="1600" dirty="0" smtClean="0">
                <a:solidFill>
                  <a:schemeClr val="bg1"/>
                </a:solidFill>
                <a:latin typeface="Kozuka Gothic Pro L" pitchFamily="34" charset="-128"/>
                <a:ea typeface="Kozuka Gothic Pro L" pitchFamily="34" charset="-128"/>
              </a:rPr>
              <a:t> ». </a:t>
            </a:r>
          </a:p>
          <a:p>
            <a:pPr lvl="0" indent="12700">
              <a:lnSpc>
                <a:spcPct val="80000"/>
              </a:lnSpc>
              <a:spcBef>
                <a:spcPct val="20000"/>
              </a:spcBef>
              <a:buClr>
                <a:schemeClr val="bg1"/>
              </a:buClr>
            </a:pPr>
            <a:endParaRPr lang="fr-FR" sz="1600" dirty="0" smtClean="0">
              <a:solidFill>
                <a:schemeClr val="bg1"/>
              </a:solidFill>
              <a:latin typeface="Kozuka Gothic Pro L" pitchFamily="34" charset="-128"/>
              <a:ea typeface="Kozuka Gothic Pro L" pitchFamily="34" charset="-128"/>
            </a:endParaRPr>
          </a:p>
          <a:p>
            <a:pPr lvl="0" indent="12700">
              <a:lnSpc>
                <a:spcPct val="80000"/>
              </a:lnSpc>
              <a:spcBef>
                <a:spcPct val="20000"/>
              </a:spcBef>
              <a:buClr>
                <a:schemeClr val="bg1"/>
              </a:buClr>
            </a:pPr>
            <a:r>
              <a:rPr lang="fr-FR" sz="1600" dirty="0" smtClean="0">
                <a:solidFill>
                  <a:schemeClr val="bg1"/>
                </a:solidFill>
                <a:latin typeface="Kozuka Gothic Pro L" pitchFamily="34" charset="-128"/>
                <a:ea typeface="Kozuka Gothic Pro L" pitchFamily="34" charset="-128"/>
              </a:rPr>
              <a:t>Par commodité, on utilisera des contrôleurs étendant « </a:t>
            </a:r>
            <a:r>
              <a:rPr lang="fr-FR" sz="1600" dirty="0" err="1" smtClean="0">
                <a:solidFill>
                  <a:schemeClr val="bg1"/>
                </a:solidFill>
                <a:latin typeface="Kozuka Gothic Pro L" pitchFamily="34" charset="-128"/>
                <a:ea typeface="Kozuka Gothic Pro L" pitchFamily="34" charset="-128"/>
              </a:rPr>
              <a:t>ControllerAbstract</a:t>
            </a:r>
            <a:r>
              <a:rPr lang="fr-FR" sz="1600" dirty="0" smtClean="0">
                <a:solidFill>
                  <a:schemeClr val="bg1"/>
                </a:solidFill>
                <a:latin typeface="Kozuka Gothic Pro L" pitchFamily="34" charset="-128"/>
                <a:ea typeface="Kozuka Gothic Pro L" pitchFamily="34" charset="-128"/>
              </a:rPr>
              <a:t> » afin d’avoir accès au container d’injection, à l’objet « </a:t>
            </a:r>
            <a:r>
              <a:rPr lang="fr-FR" sz="1600" dirty="0" err="1" smtClean="0">
                <a:solidFill>
                  <a:schemeClr val="bg1"/>
                </a:solidFill>
                <a:latin typeface="Kozuka Gothic Pro L" pitchFamily="34" charset="-128"/>
                <a:ea typeface="Kozuka Gothic Pro L" pitchFamily="34" charset="-128"/>
              </a:rPr>
              <a:t>Request</a:t>
            </a:r>
            <a:r>
              <a:rPr lang="fr-FR" sz="1600" dirty="0" smtClean="0">
                <a:solidFill>
                  <a:schemeClr val="bg1"/>
                </a:solidFill>
                <a:latin typeface="Kozuka Gothic Pro L" pitchFamily="34" charset="-128"/>
                <a:ea typeface="Kozuka Gothic Pro L" pitchFamily="34" charset="-128"/>
              </a:rPr>
              <a:t> » et autres méthodes utilitaires. La convention est que le contrôleur doit respecter la nomenclature suivante :</a:t>
            </a:r>
          </a:p>
          <a:p>
            <a:pPr lvl="0" indent="12700">
              <a:lnSpc>
                <a:spcPct val="80000"/>
              </a:lnSpc>
              <a:spcBef>
                <a:spcPct val="20000"/>
              </a:spcBef>
              <a:buClr>
                <a:schemeClr val="bg1"/>
              </a:buClr>
            </a:pPr>
            <a:endParaRPr lang="fr-FR" sz="1600" dirty="0" smtClean="0">
              <a:solidFill>
                <a:schemeClr val="bg1"/>
              </a:solidFill>
              <a:latin typeface="Kozuka Gothic Pro L" pitchFamily="34" charset="-128"/>
              <a:ea typeface="Kozuka Gothic Pro L" pitchFamily="34" charset="-128"/>
            </a:endParaRPr>
          </a:p>
          <a:p>
            <a:pPr lvl="0" indent="12700" algn="ctr">
              <a:lnSpc>
                <a:spcPct val="80000"/>
              </a:lnSpc>
              <a:spcBef>
                <a:spcPct val="20000"/>
              </a:spcBef>
              <a:buClr>
                <a:schemeClr val="bg1"/>
              </a:buClr>
            </a:pPr>
            <a:r>
              <a:rPr lang="fr-FR" sz="1600" dirty="0" smtClean="0">
                <a:solidFill>
                  <a:srgbClr val="FF6600"/>
                </a:solidFill>
                <a:latin typeface="Kozuka Gothic Pro L" pitchFamily="34" charset="-128"/>
                <a:ea typeface="Kozuka Gothic Pro L" pitchFamily="34" charset="-128"/>
              </a:rPr>
              <a:t>{NOM_CONTROLEUR}</a:t>
            </a:r>
            <a:r>
              <a:rPr lang="fr-FR" sz="1600" dirty="0" err="1" smtClean="0">
                <a:solidFill>
                  <a:srgbClr val="FF6600"/>
                </a:solidFill>
                <a:latin typeface="Kozuka Gothic Pro L" pitchFamily="34" charset="-128"/>
                <a:ea typeface="Kozuka Gothic Pro L" pitchFamily="34" charset="-128"/>
              </a:rPr>
              <a:t>Contoller</a:t>
            </a:r>
            <a:r>
              <a:rPr lang="fr-FR" sz="1600" dirty="0" smtClean="0">
                <a:solidFill>
                  <a:srgbClr val="FF6600"/>
                </a:solidFill>
                <a:latin typeface="Kozuka Gothic Pro L" pitchFamily="34" charset="-128"/>
                <a:ea typeface="Kozuka Gothic Pro L" pitchFamily="34" charset="-128"/>
              </a:rPr>
              <a:t> -  {NOM_ACTION}Action</a:t>
            </a:r>
          </a:p>
          <a:p>
            <a:pPr lvl="0" indent="12700">
              <a:lnSpc>
                <a:spcPct val="80000"/>
              </a:lnSpc>
              <a:spcBef>
                <a:spcPct val="20000"/>
              </a:spcBef>
              <a:buClr>
                <a:schemeClr val="bg1"/>
              </a:buClr>
            </a:pPr>
            <a:endParaRPr lang="fr-FR" sz="1600" dirty="0" smtClean="0">
              <a:solidFill>
                <a:schemeClr val="bg1"/>
              </a:solidFill>
              <a:latin typeface="Kozuka Gothic Pro L" pitchFamily="34" charset="-128"/>
              <a:ea typeface="Kozuka Gothic Pro L" pitchFamily="34" charset="-128"/>
            </a:endParaRPr>
          </a:p>
          <a:p>
            <a:pPr lvl="0" indent="12700">
              <a:lnSpc>
                <a:spcPct val="80000"/>
              </a:lnSpc>
              <a:spcBef>
                <a:spcPct val="20000"/>
              </a:spcBef>
              <a:buClr>
                <a:schemeClr val="bg1"/>
              </a:buClr>
            </a:pPr>
            <a:endParaRPr lang="fr-FR" sz="1600" dirty="0" smtClean="0">
              <a:solidFill>
                <a:schemeClr val="bg1"/>
              </a:solidFill>
              <a:latin typeface="Kozuka Gothic Pro L" pitchFamily="34" charset="-128"/>
              <a:ea typeface="Kozuka Gothic Pro L" pitchFamily="34" charset="-128"/>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Les </a:t>
            </a:r>
            <a:r>
              <a:rPr lang="fr-FR" dirty="0" err="1" smtClean="0"/>
              <a:t>controlleurs</a:t>
            </a:r>
            <a:r>
              <a:rPr lang="fr-FR" dirty="0" smtClean="0"/>
              <a:t> </a:t>
            </a:r>
            <a:r>
              <a:rPr lang="fr-FR" sz="2000" dirty="0" smtClean="0"/>
              <a:t>2/2</a:t>
            </a:r>
            <a:endParaRPr lang="fr-FR" dirty="0"/>
          </a:p>
        </p:txBody>
      </p:sp>
      <p:sp>
        <p:nvSpPr>
          <p:cNvPr id="4" name="Espace réservé de la date 3"/>
          <p:cNvSpPr>
            <a:spLocks noGrp="1"/>
          </p:cNvSpPr>
          <p:nvPr>
            <p:ph type="dt" sz="half" idx="10"/>
          </p:nvPr>
        </p:nvSpPr>
        <p:spPr/>
        <p:txBody>
          <a:bodyPr/>
          <a:lstStyle/>
          <a:p>
            <a:fld id="{102501EB-CB1D-4676-84AB-AFB78933EC7B}" type="datetime1">
              <a:rPr lang="fr-FR" smtClean="0"/>
              <a:pPr/>
              <a:t>15/04/2014</a:t>
            </a:fld>
            <a:endParaRPr lang="fr-FR"/>
          </a:p>
        </p:txBody>
      </p:sp>
      <p:sp>
        <p:nvSpPr>
          <p:cNvPr id="6" name="Espace réservé du numéro de diapositive 5"/>
          <p:cNvSpPr>
            <a:spLocks noGrp="1"/>
          </p:cNvSpPr>
          <p:nvPr>
            <p:ph type="sldNum" sz="quarter" idx="12"/>
          </p:nvPr>
        </p:nvSpPr>
        <p:spPr/>
        <p:txBody>
          <a:bodyPr/>
          <a:lstStyle/>
          <a:p>
            <a:fld id="{3C58F5FD-E7BB-4E8A-AC08-B8E371E51E7F}" type="slidenum">
              <a:rPr lang="fr-FR" smtClean="0"/>
              <a:pPr/>
              <a:t>18</a:t>
            </a:fld>
            <a:endParaRPr lang="fr-FR"/>
          </a:p>
        </p:txBody>
      </p:sp>
      <p:pic>
        <p:nvPicPr>
          <p:cNvPr id="7" name="Espace réservé du contenu 6" descr="DI.jpg"/>
          <p:cNvPicPr>
            <a:picLocks noGrp="1" noChangeAspect="1"/>
          </p:cNvPicPr>
          <p:nvPr>
            <p:ph idx="1"/>
          </p:nvPr>
        </p:nvPicPr>
        <p:blipFill>
          <a:blip r:embed="rId2" cstate="print"/>
          <a:stretch>
            <a:fillRect/>
          </a:stretch>
        </p:blipFill>
        <p:spPr>
          <a:xfrm>
            <a:off x="714348" y="2428868"/>
            <a:ext cx="3875279" cy="2171716"/>
          </a:xfrm>
        </p:spPr>
      </p:pic>
      <p:sp>
        <p:nvSpPr>
          <p:cNvPr id="8" name="Espace réservé du contenu 2"/>
          <p:cNvSpPr txBox="1">
            <a:spLocks/>
          </p:cNvSpPr>
          <p:nvPr/>
        </p:nvSpPr>
        <p:spPr>
          <a:xfrm>
            <a:off x="611560" y="1700808"/>
            <a:ext cx="8075240" cy="442308"/>
          </a:xfrm>
          <a:prstGeom prst="rect">
            <a:avLst/>
          </a:prstGeom>
        </p:spPr>
        <p:txBody>
          <a:bodyPr vert="horz" lIns="91440" tIns="45720" rIns="91440" bIns="45720" rtlCol="0">
            <a:normAutofit/>
          </a:bodyPr>
          <a:lstStyle/>
          <a:p>
            <a:pPr marL="0" marR="0" lvl="0" indent="12700" algn="l" defTabSz="914400" rtl="0" eaLnBrk="1" fontAlgn="auto" latinLnBrk="0" hangingPunct="1">
              <a:lnSpc>
                <a:spcPct val="80000"/>
              </a:lnSpc>
              <a:spcBef>
                <a:spcPct val="20000"/>
              </a:spcBef>
              <a:spcAft>
                <a:spcPts val="0"/>
              </a:spcAft>
              <a:buClr>
                <a:schemeClr val="bg1"/>
              </a:buClr>
              <a:buSzTx/>
              <a:buFont typeface="Arial" pitchFamily="34" charset="0"/>
              <a:buNone/>
              <a:tabLst/>
              <a:defRPr/>
            </a:pPr>
            <a:r>
              <a:rPr lang="fr-FR" sz="1900" dirty="0" smtClean="0">
                <a:solidFill>
                  <a:srgbClr val="FF6600"/>
                </a:solidFill>
                <a:latin typeface="Kozuka Gothic Pro L" pitchFamily="34" charset="-128"/>
                <a:ea typeface="Kozuka Gothic Pro L" pitchFamily="34" charset="-128"/>
              </a:rPr>
              <a:t>Exemple de contrôleur </a:t>
            </a:r>
            <a:r>
              <a:rPr kumimoji="0" lang="fr-FR" sz="1900" b="0" i="0" u="none" strike="noStrike" kern="1200" cap="none" spc="0" normalizeH="0" baseline="0" noProof="0" dirty="0" smtClean="0">
                <a:ln>
                  <a:noFill/>
                </a:ln>
                <a:solidFill>
                  <a:srgbClr val="FF6600"/>
                </a:solidFill>
                <a:effectLst/>
                <a:uLnTx/>
                <a:uFillTx/>
                <a:latin typeface="Kozuka Gothic Pro L" pitchFamily="34" charset="-128"/>
                <a:ea typeface="Kozuka Gothic Pro L" pitchFamily="34" charset="-128"/>
                <a:cs typeface="+mn-cs"/>
              </a:rPr>
              <a:t>:</a:t>
            </a:r>
            <a:endParaRPr lang="fr-FR" sz="1700" dirty="0" smtClean="0">
              <a:solidFill>
                <a:schemeClr val="bg1"/>
              </a:solidFill>
              <a:latin typeface="Kozuka Gothic Pro L" pitchFamily="34" charset="-128"/>
              <a:ea typeface="Kozuka Gothic Pro L" pitchFamily="34" charset="-128"/>
            </a:endParaRPr>
          </a:p>
        </p:txBody>
      </p:sp>
      <p:cxnSp>
        <p:nvCxnSpPr>
          <p:cNvPr id="9" name="Connecteur droit 8"/>
          <p:cNvCxnSpPr/>
          <p:nvPr/>
        </p:nvCxnSpPr>
        <p:spPr>
          <a:xfrm flipV="1">
            <a:off x="2071670" y="2500306"/>
            <a:ext cx="3143272" cy="571504"/>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0" name="Rectangle à coins arrondis 9"/>
          <p:cNvSpPr/>
          <p:nvPr/>
        </p:nvSpPr>
        <p:spPr>
          <a:xfrm>
            <a:off x="5072066" y="2285992"/>
            <a:ext cx="1581326" cy="642942"/>
          </a:xfrm>
          <a:prstGeom prst="roundRect">
            <a:avLst>
              <a:gd name="adj" fmla="val 4854"/>
            </a:avLst>
          </a:prstGeom>
          <a:gradFill flip="none" rotWithShape="1">
            <a:gsLst>
              <a:gs pos="0">
                <a:schemeClr val="tx1">
                  <a:lumMod val="65000"/>
                  <a:lumOff val="35000"/>
                  <a:shade val="30000"/>
                  <a:satMod val="115000"/>
                </a:schemeClr>
              </a:gs>
              <a:gs pos="50000">
                <a:schemeClr val="tx1">
                  <a:lumMod val="65000"/>
                  <a:lumOff val="35000"/>
                  <a:shade val="67500"/>
                  <a:satMod val="115000"/>
                </a:schemeClr>
              </a:gs>
              <a:gs pos="100000">
                <a:schemeClr val="tx1">
                  <a:lumMod val="65000"/>
                  <a:lumOff val="35000"/>
                  <a:shade val="100000"/>
                  <a:satMod val="115000"/>
                </a:schemeClr>
              </a:gs>
            </a:gsLst>
            <a:lin ang="16200000" scaled="1"/>
            <a:tileRect/>
          </a:gradFill>
          <a:ln>
            <a:noFill/>
          </a:ln>
          <a:effectLst>
            <a:outerShdw blurRad="254000" dist="101600" dir="4440000" algn="t" rotWithShape="0">
              <a:prstClr val="black">
                <a:alpha val="56000"/>
              </a:prstClr>
            </a:outerShdw>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fr-FR" sz="1000" dirty="0" smtClean="0">
                <a:latin typeface="HelveticaNeueLT Pro 85 Hv" pitchFamily="34" charset="0"/>
              </a:rPr>
              <a:t>WELCOME</a:t>
            </a:r>
          </a:p>
          <a:p>
            <a:endParaRPr lang="fr-FR" sz="700" dirty="0" smtClean="0">
              <a:latin typeface="HelveticaNeueLT Pro 45 Lt" pitchFamily="34" charset="0"/>
            </a:endParaRPr>
          </a:p>
          <a:p>
            <a:pPr algn="ctr"/>
            <a:r>
              <a:rPr lang="fr-FR" sz="1000" dirty="0" smtClean="0">
                <a:latin typeface="HelveticaNeueLT Pro 45 Lt" pitchFamily="34" charset="0"/>
              </a:rPr>
              <a:t>Nom du contrôleur.</a:t>
            </a:r>
            <a:endParaRPr lang="fr-FR" sz="1000" dirty="0">
              <a:latin typeface="HelveticaNeueLT Pro 45 Lt" pitchFamily="34" charset="0"/>
            </a:endParaRPr>
          </a:p>
        </p:txBody>
      </p:sp>
      <p:cxnSp>
        <p:nvCxnSpPr>
          <p:cNvPr id="11" name="Connecteur droit 10"/>
          <p:cNvCxnSpPr/>
          <p:nvPr/>
        </p:nvCxnSpPr>
        <p:spPr>
          <a:xfrm>
            <a:off x="2643174" y="3429000"/>
            <a:ext cx="3857652" cy="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2" name="Rectangle à coins arrondis 11"/>
          <p:cNvSpPr/>
          <p:nvPr/>
        </p:nvSpPr>
        <p:spPr>
          <a:xfrm>
            <a:off x="6286512" y="3214686"/>
            <a:ext cx="1581326" cy="642942"/>
          </a:xfrm>
          <a:prstGeom prst="roundRect">
            <a:avLst>
              <a:gd name="adj" fmla="val 4854"/>
            </a:avLst>
          </a:prstGeom>
          <a:gradFill flip="none" rotWithShape="1">
            <a:gsLst>
              <a:gs pos="0">
                <a:schemeClr val="tx1">
                  <a:lumMod val="65000"/>
                  <a:lumOff val="35000"/>
                  <a:shade val="30000"/>
                  <a:satMod val="115000"/>
                </a:schemeClr>
              </a:gs>
              <a:gs pos="50000">
                <a:schemeClr val="tx1">
                  <a:lumMod val="65000"/>
                  <a:lumOff val="35000"/>
                  <a:shade val="67500"/>
                  <a:satMod val="115000"/>
                </a:schemeClr>
              </a:gs>
              <a:gs pos="100000">
                <a:schemeClr val="tx1">
                  <a:lumMod val="65000"/>
                  <a:lumOff val="35000"/>
                  <a:shade val="100000"/>
                  <a:satMod val="115000"/>
                </a:schemeClr>
              </a:gs>
            </a:gsLst>
            <a:lin ang="16200000" scaled="1"/>
            <a:tileRect/>
          </a:gradFill>
          <a:ln>
            <a:noFill/>
          </a:ln>
          <a:effectLst>
            <a:outerShdw blurRad="254000" dist="101600" dir="4440000" algn="t" rotWithShape="0">
              <a:prstClr val="black">
                <a:alpha val="56000"/>
              </a:prstClr>
            </a:outerShdw>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fr-FR" sz="1000" dirty="0" smtClean="0">
                <a:latin typeface="HelveticaNeueLT Pro 85 Hv" pitchFamily="34" charset="0"/>
              </a:rPr>
              <a:t>INDEX</a:t>
            </a:r>
          </a:p>
          <a:p>
            <a:endParaRPr lang="fr-FR" sz="700" dirty="0" smtClean="0">
              <a:latin typeface="HelveticaNeueLT Pro 45 Lt" pitchFamily="34" charset="0"/>
            </a:endParaRPr>
          </a:p>
          <a:p>
            <a:pPr algn="ctr"/>
            <a:r>
              <a:rPr lang="fr-FR" sz="1000" dirty="0" smtClean="0">
                <a:latin typeface="HelveticaNeueLT Pro 45 Lt" pitchFamily="34" charset="0"/>
              </a:rPr>
              <a:t>Nom de l’action.</a:t>
            </a:r>
            <a:endParaRPr lang="fr-FR" sz="1000" dirty="0">
              <a:latin typeface="HelveticaNeueLT Pro 45 Lt" pitchFamily="34" charset="0"/>
            </a:endParaRPr>
          </a:p>
        </p:txBody>
      </p:sp>
      <p:sp>
        <p:nvSpPr>
          <p:cNvPr id="16" name="Rectangle à coins arrondis 15"/>
          <p:cNvSpPr/>
          <p:nvPr/>
        </p:nvSpPr>
        <p:spPr>
          <a:xfrm>
            <a:off x="4929190" y="4643446"/>
            <a:ext cx="3929090" cy="1428760"/>
          </a:xfrm>
          <a:prstGeom prst="roundRect">
            <a:avLst>
              <a:gd name="adj" fmla="val 4854"/>
            </a:avLst>
          </a:prstGeom>
          <a:gradFill flip="none" rotWithShape="1">
            <a:gsLst>
              <a:gs pos="0">
                <a:schemeClr val="tx1">
                  <a:lumMod val="65000"/>
                  <a:lumOff val="35000"/>
                  <a:shade val="30000"/>
                  <a:satMod val="115000"/>
                </a:schemeClr>
              </a:gs>
              <a:gs pos="50000">
                <a:schemeClr val="tx1">
                  <a:lumMod val="65000"/>
                  <a:lumOff val="35000"/>
                  <a:shade val="67500"/>
                  <a:satMod val="115000"/>
                </a:schemeClr>
              </a:gs>
              <a:gs pos="100000">
                <a:schemeClr val="tx1">
                  <a:lumMod val="65000"/>
                  <a:lumOff val="35000"/>
                  <a:shade val="100000"/>
                  <a:satMod val="115000"/>
                </a:schemeClr>
              </a:gs>
            </a:gsLst>
            <a:lin ang="16200000" scaled="1"/>
            <a:tileRect/>
          </a:gradFill>
          <a:ln>
            <a:noFill/>
          </a:ln>
          <a:effectLst>
            <a:outerShdw blurRad="254000" dist="101600" dir="4440000" algn="t" rotWithShape="0">
              <a:prstClr val="black">
                <a:alpha val="56000"/>
              </a:prstClr>
            </a:outerShdw>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fr-FR" sz="1000" dirty="0" smtClean="0">
                <a:latin typeface="HelveticaNeueLT Pro 85 Hv" pitchFamily="34" charset="0"/>
              </a:rPr>
              <a:t>RESULTAT</a:t>
            </a:r>
          </a:p>
          <a:p>
            <a:endParaRPr lang="fr-FR" sz="700" dirty="0" smtClean="0">
              <a:latin typeface="HelveticaNeueLT Pro 45 Lt" pitchFamily="34" charset="0"/>
            </a:endParaRPr>
          </a:p>
          <a:p>
            <a:pPr algn="ctr"/>
            <a:r>
              <a:rPr lang="fr-FR" sz="1000" dirty="0" smtClean="0">
                <a:latin typeface="HelveticaNeueLT Pro 45 Lt" pitchFamily="34" charset="0"/>
              </a:rPr>
              <a:t>Retourne un objet « </a:t>
            </a:r>
            <a:r>
              <a:rPr lang="fr-FR" sz="1000" dirty="0" err="1" smtClean="0">
                <a:latin typeface="HelveticaNeueLT Pro 45 Lt" pitchFamily="34" charset="0"/>
              </a:rPr>
              <a:t>Response</a:t>
            </a:r>
            <a:r>
              <a:rPr lang="fr-FR" sz="1000" dirty="0" smtClean="0">
                <a:latin typeface="HelveticaNeueLT Pro 45 Lt" pitchFamily="34" charset="0"/>
              </a:rPr>
              <a:t> » contenant du texte HTML provenant du fichier « </a:t>
            </a:r>
            <a:r>
              <a:rPr lang="fr-FR" sz="1000" dirty="0" err="1" smtClean="0">
                <a:latin typeface="HelveticaNeueLT Pro 45 Lt" pitchFamily="34" charset="0"/>
              </a:rPr>
              <a:t>welcome</a:t>
            </a:r>
            <a:r>
              <a:rPr lang="fr-FR" sz="1000" dirty="0" smtClean="0">
                <a:latin typeface="HelveticaNeueLT Pro 45 Lt" pitchFamily="34" charset="0"/>
              </a:rPr>
              <a:t>/index.phtml ».</a:t>
            </a:r>
          </a:p>
          <a:p>
            <a:pPr algn="ctr"/>
            <a:endParaRPr lang="fr-FR" sz="1000" dirty="0" smtClean="0">
              <a:latin typeface="HelveticaNeueLT Pro 45 Lt" pitchFamily="34" charset="0"/>
            </a:endParaRPr>
          </a:p>
          <a:p>
            <a:pPr algn="ctr"/>
            <a:r>
              <a:rPr lang="fr-FR" sz="1000" dirty="0" smtClean="0">
                <a:latin typeface="HelveticaNeueLT Pro 45 Lt" pitchFamily="34" charset="0"/>
              </a:rPr>
              <a:t>Utilisation de l’aide de contrôleur « </a:t>
            </a:r>
            <a:r>
              <a:rPr lang="fr-FR" sz="1000" dirty="0" err="1" smtClean="0">
                <a:latin typeface="HelveticaNeueLT Pro 45 Lt" pitchFamily="34" charset="0"/>
              </a:rPr>
              <a:t>helper.render</a:t>
            </a:r>
            <a:r>
              <a:rPr lang="fr-FR" sz="1000" dirty="0" smtClean="0">
                <a:latin typeface="HelveticaNeueLT Pro 45 Lt" pitchFamily="34" charset="0"/>
              </a:rPr>
              <a:t> » qui est défini dans le container d’injections comme un service tagué (« Elixir\MVC\Controller\</a:t>
            </a:r>
            <a:r>
              <a:rPr lang="fr-FR" sz="1000" dirty="0" err="1" smtClean="0">
                <a:latin typeface="HelveticaNeueLT Pro 45 Lt" pitchFamily="34" charset="0"/>
              </a:rPr>
              <a:t>Helper</a:t>
            </a:r>
            <a:r>
              <a:rPr lang="fr-FR" sz="1000" dirty="0" smtClean="0">
                <a:latin typeface="HelveticaNeueLT Pro 45 Lt" pitchFamily="34" charset="0"/>
              </a:rPr>
              <a:t>\Container::HELPER_TAG_KEY »).</a:t>
            </a:r>
          </a:p>
          <a:p>
            <a:pPr algn="ctr"/>
            <a:endParaRPr lang="fr-FR" sz="1000" dirty="0">
              <a:latin typeface="HelveticaNeueLT Pro 45 Lt" pitchFamily="34" charset="0"/>
            </a:endParaRPr>
          </a:p>
        </p:txBody>
      </p:sp>
      <p:cxnSp>
        <p:nvCxnSpPr>
          <p:cNvPr id="17" name="Connecteur droit 16"/>
          <p:cNvCxnSpPr/>
          <p:nvPr/>
        </p:nvCxnSpPr>
        <p:spPr>
          <a:xfrm>
            <a:off x="3143240" y="4143380"/>
            <a:ext cx="2071702" cy="71438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 name="Connecteur droit 19"/>
          <p:cNvCxnSpPr/>
          <p:nvPr/>
        </p:nvCxnSpPr>
        <p:spPr>
          <a:xfrm flipV="1">
            <a:off x="2224070" y="2652706"/>
            <a:ext cx="3143272" cy="571504"/>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2" name="Connecteur droit 21"/>
          <p:cNvCxnSpPr/>
          <p:nvPr/>
        </p:nvCxnSpPr>
        <p:spPr>
          <a:xfrm rot="5400000" flipH="1" flipV="1">
            <a:off x="1178695" y="4679165"/>
            <a:ext cx="1357322" cy="142876"/>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6" name="Rectangle à coins arrondis 25"/>
          <p:cNvSpPr/>
          <p:nvPr/>
        </p:nvSpPr>
        <p:spPr>
          <a:xfrm>
            <a:off x="357158" y="5000636"/>
            <a:ext cx="4143404" cy="1285884"/>
          </a:xfrm>
          <a:prstGeom prst="roundRect">
            <a:avLst>
              <a:gd name="adj" fmla="val 4854"/>
            </a:avLst>
          </a:prstGeom>
          <a:gradFill flip="none" rotWithShape="1">
            <a:gsLst>
              <a:gs pos="0">
                <a:srgbClr val="FF6600">
                  <a:shade val="30000"/>
                  <a:satMod val="115000"/>
                </a:srgbClr>
              </a:gs>
              <a:gs pos="50000">
                <a:srgbClr val="FF6600">
                  <a:shade val="67500"/>
                  <a:satMod val="115000"/>
                </a:srgbClr>
              </a:gs>
              <a:gs pos="100000">
                <a:srgbClr val="FF6600">
                  <a:shade val="100000"/>
                  <a:satMod val="115000"/>
                </a:srgbClr>
              </a:gs>
            </a:gsLst>
            <a:lin ang="16200000" scaled="1"/>
            <a:tileRect/>
          </a:gradFill>
          <a:ln>
            <a:noFill/>
          </a:ln>
          <a:effectLst>
            <a:outerShdw blurRad="254000" dist="101600" dir="4440000" algn="t" rotWithShape="0">
              <a:prstClr val="black">
                <a:alpha val="56000"/>
              </a:prstClr>
            </a:outerShdw>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fr-FR" sz="1200" dirty="0" smtClean="0">
                <a:latin typeface="HelveticaNeueLT Pro 85 Hv" pitchFamily="34" charset="0"/>
              </a:rPr>
              <a:t>(@AppExtend)</a:t>
            </a:r>
          </a:p>
          <a:p>
            <a:pPr algn="ctr"/>
            <a:endParaRPr lang="fr-FR" sz="1000" dirty="0" smtClean="0">
              <a:latin typeface="Kozuka Gothic Pro L" pitchFamily="34" charset="-128"/>
              <a:ea typeface="Kozuka Gothic Pro L" pitchFamily="34" charset="-128"/>
            </a:endParaRPr>
          </a:p>
          <a:p>
            <a:pPr algn="ctr"/>
            <a:r>
              <a:rPr lang="fr-FR" sz="1000" dirty="0" smtClean="0">
                <a:latin typeface="Kozuka Gothic Pro L" pitchFamily="34" charset="-128"/>
                <a:ea typeface="Kozuka Gothic Pro L" pitchFamily="34" charset="-128"/>
              </a:rPr>
              <a:t>Vous verrez </a:t>
            </a:r>
            <a:r>
              <a:rPr lang="fr-FR" sz="1000" dirty="0" err="1" smtClean="0">
                <a:latin typeface="Kozuka Gothic Pro L" pitchFamily="34" charset="-128"/>
                <a:ea typeface="Kozuka Gothic Pro L" pitchFamily="34" charset="-128"/>
              </a:rPr>
              <a:t>souvant</a:t>
            </a:r>
            <a:r>
              <a:rPr lang="fr-FR" sz="1000" dirty="0" smtClean="0">
                <a:latin typeface="Kozuka Gothic Pro L" pitchFamily="34" charset="-128"/>
                <a:ea typeface="Kozuka Gothic Pro L" pitchFamily="34" charset="-128"/>
              </a:rPr>
              <a:t> cette manière d’écrire le nom d’un module. Pour Elixir, il s’agit en fait d’un raccourci vers le dossier d’un module en prenant en compte s’il est hérité ou non. Car s’il est hérité est qu’un fichier du même nom existe dans le module enfant, celui-ci remplacera le fichier courant.</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Les vues </a:t>
            </a:r>
            <a:r>
              <a:rPr lang="fr-FR" sz="2000" dirty="0" smtClean="0"/>
              <a:t>1/3</a:t>
            </a:r>
            <a:endParaRPr lang="fr-FR" dirty="0"/>
          </a:p>
        </p:txBody>
      </p:sp>
      <p:sp>
        <p:nvSpPr>
          <p:cNvPr id="4" name="Espace réservé de la date 3"/>
          <p:cNvSpPr>
            <a:spLocks noGrp="1"/>
          </p:cNvSpPr>
          <p:nvPr>
            <p:ph type="dt" sz="half" idx="10"/>
          </p:nvPr>
        </p:nvSpPr>
        <p:spPr/>
        <p:txBody>
          <a:bodyPr/>
          <a:lstStyle/>
          <a:p>
            <a:fld id="{102501EB-CB1D-4676-84AB-AFB78933EC7B}" type="datetime1">
              <a:rPr lang="fr-FR" smtClean="0"/>
              <a:pPr/>
              <a:t>15/04/2014</a:t>
            </a:fld>
            <a:endParaRPr lang="fr-FR"/>
          </a:p>
        </p:txBody>
      </p:sp>
      <p:sp>
        <p:nvSpPr>
          <p:cNvPr id="6" name="Espace réservé du numéro de diapositive 5"/>
          <p:cNvSpPr>
            <a:spLocks noGrp="1"/>
          </p:cNvSpPr>
          <p:nvPr>
            <p:ph type="sldNum" sz="quarter" idx="12"/>
          </p:nvPr>
        </p:nvSpPr>
        <p:spPr/>
        <p:txBody>
          <a:bodyPr/>
          <a:lstStyle/>
          <a:p>
            <a:fld id="{3C58F5FD-E7BB-4E8A-AC08-B8E371E51E7F}" type="slidenum">
              <a:rPr lang="fr-FR" smtClean="0"/>
              <a:pPr/>
              <a:t>19</a:t>
            </a:fld>
            <a:endParaRPr lang="fr-FR"/>
          </a:p>
        </p:txBody>
      </p:sp>
      <p:sp>
        <p:nvSpPr>
          <p:cNvPr id="7" name="Espace réservé du contenu 2"/>
          <p:cNvSpPr txBox="1">
            <a:spLocks/>
          </p:cNvSpPr>
          <p:nvPr/>
        </p:nvSpPr>
        <p:spPr>
          <a:xfrm>
            <a:off x="611560" y="1700808"/>
            <a:ext cx="8075240" cy="4657150"/>
          </a:xfrm>
          <a:prstGeom prst="rect">
            <a:avLst/>
          </a:prstGeom>
        </p:spPr>
        <p:txBody>
          <a:bodyPr vert="horz" lIns="91440" tIns="45720" rIns="91440" bIns="45720" rtlCol="0">
            <a:normAutofit/>
          </a:bodyPr>
          <a:lstStyle/>
          <a:p>
            <a:pPr marL="0" marR="0" lvl="0" indent="12700" algn="l" defTabSz="914400" rtl="0" eaLnBrk="1" fontAlgn="auto" latinLnBrk="0" hangingPunct="1">
              <a:lnSpc>
                <a:spcPct val="80000"/>
              </a:lnSpc>
              <a:spcBef>
                <a:spcPct val="20000"/>
              </a:spcBef>
              <a:spcAft>
                <a:spcPts val="0"/>
              </a:spcAft>
              <a:buClr>
                <a:schemeClr val="bg1"/>
              </a:buClr>
              <a:buSzTx/>
              <a:buFont typeface="Arial" pitchFamily="34" charset="0"/>
              <a:buNone/>
              <a:tabLst/>
              <a:defRPr/>
            </a:pPr>
            <a:r>
              <a:rPr lang="fr-FR" dirty="0" smtClean="0">
                <a:solidFill>
                  <a:srgbClr val="FF6600"/>
                </a:solidFill>
                <a:latin typeface="Kozuka Gothic Pro L" pitchFamily="34" charset="-128"/>
                <a:ea typeface="Kozuka Gothic Pro L" pitchFamily="34" charset="-128"/>
              </a:rPr>
              <a:t>Les </a:t>
            </a:r>
            <a:r>
              <a:rPr lang="fr-FR" dirty="0" err="1" smtClean="0">
                <a:solidFill>
                  <a:srgbClr val="FF6600"/>
                </a:solidFill>
                <a:latin typeface="Kozuka Gothic Pro L" pitchFamily="34" charset="-128"/>
                <a:ea typeface="Kozuka Gothic Pro L" pitchFamily="34" charset="-128"/>
              </a:rPr>
              <a:t>template</a:t>
            </a:r>
            <a:r>
              <a:rPr lang="fr-FR" dirty="0" smtClean="0">
                <a:solidFill>
                  <a:srgbClr val="FF6600"/>
                </a:solidFill>
                <a:latin typeface="Kozuka Gothic Pro L" pitchFamily="34" charset="-128"/>
                <a:ea typeface="Kozuka Gothic Pro L" pitchFamily="34" charset="-128"/>
              </a:rPr>
              <a:t> dans Elixir </a:t>
            </a:r>
            <a:r>
              <a:rPr kumimoji="0" lang="fr-FR" b="0" i="0" u="none" strike="noStrike" kern="1200" cap="none" spc="0" normalizeH="0" baseline="0" noProof="0" dirty="0" smtClean="0">
                <a:ln>
                  <a:noFill/>
                </a:ln>
                <a:solidFill>
                  <a:srgbClr val="FF6600"/>
                </a:solidFill>
                <a:effectLst/>
                <a:uLnTx/>
                <a:uFillTx/>
                <a:latin typeface="Kozuka Gothic Pro L" pitchFamily="34" charset="-128"/>
                <a:ea typeface="Kozuka Gothic Pro L" pitchFamily="34" charset="-128"/>
                <a:cs typeface="+mn-cs"/>
              </a:rPr>
              <a:t>:</a:t>
            </a:r>
          </a:p>
          <a:p>
            <a:pPr marL="0" marR="0" lvl="0" indent="12700" algn="l" defTabSz="914400" rtl="0" eaLnBrk="1" fontAlgn="auto" latinLnBrk="0" hangingPunct="1">
              <a:lnSpc>
                <a:spcPct val="80000"/>
              </a:lnSpc>
              <a:spcBef>
                <a:spcPct val="20000"/>
              </a:spcBef>
              <a:spcAft>
                <a:spcPts val="0"/>
              </a:spcAft>
              <a:buClr>
                <a:schemeClr val="bg1"/>
              </a:buClr>
              <a:buSzTx/>
              <a:buFont typeface="Arial" pitchFamily="34" charset="0"/>
              <a:buNone/>
              <a:tabLst/>
              <a:defRPr/>
            </a:pPr>
            <a:endParaRPr lang="fr-FR" sz="1900" dirty="0" smtClean="0">
              <a:solidFill>
                <a:srgbClr val="FF6600"/>
              </a:solidFill>
              <a:latin typeface="Kozuka Gothic Pro L" pitchFamily="34" charset="-128"/>
              <a:ea typeface="Kozuka Gothic Pro L" pitchFamily="34" charset="-128"/>
            </a:endParaRPr>
          </a:p>
          <a:p>
            <a:pPr marL="0" marR="0" lvl="0" indent="12700" algn="l" defTabSz="914400" rtl="0" eaLnBrk="1" fontAlgn="auto" latinLnBrk="0" hangingPunct="1">
              <a:lnSpc>
                <a:spcPct val="80000"/>
              </a:lnSpc>
              <a:spcBef>
                <a:spcPct val="20000"/>
              </a:spcBef>
              <a:spcAft>
                <a:spcPts val="0"/>
              </a:spcAft>
              <a:buClr>
                <a:schemeClr val="bg1"/>
              </a:buClr>
              <a:buSzTx/>
              <a:buFont typeface="Arial" pitchFamily="34" charset="0"/>
              <a:buNone/>
              <a:tabLst/>
              <a:defRPr/>
            </a:pPr>
            <a:r>
              <a:rPr lang="fr-FR" sz="1600" dirty="0" smtClean="0">
                <a:solidFill>
                  <a:schemeClr val="bg1"/>
                </a:solidFill>
                <a:latin typeface="Kozuka Gothic Pro L" pitchFamily="34" charset="-128"/>
                <a:ea typeface="Kozuka Gothic Pro L" pitchFamily="34" charset="-128"/>
              </a:rPr>
              <a:t>Un </a:t>
            </a:r>
            <a:r>
              <a:rPr lang="fr-FR" sz="1600" dirty="0" err="1" smtClean="0">
                <a:solidFill>
                  <a:schemeClr val="bg1"/>
                </a:solidFill>
                <a:latin typeface="Kozuka Gothic Pro L" pitchFamily="34" charset="-128"/>
                <a:ea typeface="Kozuka Gothic Pro L" pitchFamily="34" charset="-128"/>
              </a:rPr>
              <a:t>template</a:t>
            </a:r>
            <a:r>
              <a:rPr lang="fr-FR" sz="1600" dirty="0" smtClean="0">
                <a:solidFill>
                  <a:schemeClr val="bg1"/>
                </a:solidFill>
                <a:latin typeface="Kozuka Gothic Pro L" pitchFamily="34" charset="-128"/>
                <a:ea typeface="Kozuka Gothic Pro L" pitchFamily="34" charset="-128"/>
              </a:rPr>
              <a:t> (au format PHP) dans Elixir est un fichier mélangeant principalement du texte (souvent de l’HTML) avec des variables PHP qui lui sont injecté via le contrôleur associé.</a:t>
            </a:r>
          </a:p>
          <a:p>
            <a:pPr marL="0" marR="0" lvl="0" indent="12700" algn="l" defTabSz="914400" rtl="0" eaLnBrk="1" fontAlgn="auto" latinLnBrk="0" hangingPunct="1">
              <a:lnSpc>
                <a:spcPct val="80000"/>
              </a:lnSpc>
              <a:spcBef>
                <a:spcPct val="20000"/>
              </a:spcBef>
              <a:spcAft>
                <a:spcPts val="0"/>
              </a:spcAft>
              <a:buClr>
                <a:schemeClr val="bg1"/>
              </a:buClr>
              <a:buSzTx/>
              <a:buFont typeface="Arial" pitchFamily="34" charset="0"/>
              <a:buNone/>
              <a:tabLst/>
              <a:defRPr/>
            </a:pPr>
            <a:endParaRPr lang="fr-FR" sz="1600" dirty="0" smtClean="0">
              <a:solidFill>
                <a:schemeClr val="bg1"/>
              </a:solidFill>
              <a:latin typeface="Kozuka Gothic Pro L" pitchFamily="34" charset="-128"/>
              <a:ea typeface="Kozuka Gothic Pro L" pitchFamily="34" charset="-128"/>
            </a:endParaRPr>
          </a:p>
          <a:p>
            <a:pPr lvl="0" indent="12700">
              <a:lnSpc>
                <a:spcPct val="80000"/>
              </a:lnSpc>
              <a:spcBef>
                <a:spcPct val="20000"/>
              </a:spcBef>
              <a:buClr>
                <a:schemeClr val="bg1"/>
              </a:buClr>
            </a:pPr>
            <a:r>
              <a:rPr lang="fr-FR" sz="1600" dirty="0" smtClean="0">
                <a:solidFill>
                  <a:schemeClr val="bg1"/>
                </a:solidFill>
                <a:latin typeface="Kozuka Gothic Pro L" pitchFamily="34" charset="-128"/>
                <a:ea typeface="Kozuka Gothic Pro L" pitchFamily="34" charset="-128"/>
              </a:rPr>
              <a:t>Le moteur de </a:t>
            </a:r>
            <a:r>
              <a:rPr lang="fr-FR" sz="1600" dirty="0" err="1" smtClean="0">
                <a:solidFill>
                  <a:schemeClr val="bg1"/>
                </a:solidFill>
                <a:latin typeface="Kozuka Gothic Pro L" pitchFamily="34" charset="-128"/>
                <a:ea typeface="Kozuka Gothic Pro L" pitchFamily="34" charset="-128"/>
              </a:rPr>
              <a:t>template</a:t>
            </a:r>
            <a:r>
              <a:rPr lang="fr-FR" sz="1600" dirty="0" smtClean="0">
                <a:solidFill>
                  <a:schemeClr val="bg1"/>
                </a:solidFill>
                <a:latin typeface="Kozuka Gothic Pro L" pitchFamily="34" charset="-128"/>
                <a:ea typeface="Kozuka Gothic Pro L" pitchFamily="34" charset="-128"/>
              </a:rPr>
              <a:t> d’Elixir permet d’utiliser le principe de décoration (un </a:t>
            </a:r>
            <a:r>
              <a:rPr lang="fr-FR" sz="1600" dirty="0" err="1" smtClean="0">
                <a:solidFill>
                  <a:schemeClr val="bg1"/>
                </a:solidFill>
                <a:latin typeface="Kozuka Gothic Pro L" pitchFamily="34" charset="-128"/>
                <a:ea typeface="Kozuka Gothic Pro L" pitchFamily="34" charset="-128"/>
              </a:rPr>
              <a:t>template</a:t>
            </a:r>
            <a:r>
              <a:rPr lang="fr-FR" sz="1600" dirty="0" smtClean="0">
                <a:solidFill>
                  <a:schemeClr val="bg1"/>
                </a:solidFill>
                <a:latin typeface="Kozuka Gothic Pro L" pitchFamily="34" charset="-128"/>
                <a:ea typeface="Kozuka Gothic Pro L" pitchFamily="34" charset="-128"/>
              </a:rPr>
              <a:t> peut être décoré par un autre). Ce qui permet de créer un </a:t>
            </a:r>
            <a:r>
              <a:rPr lang="fr-FR" sz="1600" dirty="0" err="1" smtClean="0">
                <a:solidFill>
                  <a:schemeClr val="bg1"/>
                </a:solidFill>
                <a:latin typeface="Kozuka Gothic Pro L" pitchFamily="34" charset="-128"/>
                <a:ea typeface="Kozuka Gothic Pro L" pitchFamily="34" charset="-128"/>
              </a:rPr>
              <a:t>template</a:t>
            </a:r>
            <a:r>
              <a:rPr lang="fr-FR" sz="1600" dirty="0" smtClean="0">
                <a:solidFill>
                  <a:schemeClr val="bg1"/>
                </a:solidFill>
                <a:latin typeface="Kozuka Gothic Pro L" pitchFamily="34" charset="-128"/>
                <a:ea typeface="Kozuka Gothic Pro L" pitchFamily="34" charset="-128"/>
              </a:rPr>
              <a:t> « </a:t>
            </a:r>
            <a:r>
              <a:rPr lang="fr-FR" sz="1600" dirty="0" err="1" smtClean="0">
                <a:solidFill>
                  <a:schemeClr val="bg1"/>
                </a:solidFill>
                <a:latin typeface="Kozuka Gothic Pro L" pitchFamily="34" charset="-128"/>
                <a:ea typeface="Kozuka Gothic Pro L" pitchFamily="34" charset="-128"/>
              </a:rPr>
              <a:t>layout</a:t>
            </a:r>
            <a:r>
              <a:rPr lang="fr-FR" sz="1600" dirty="0" smtClean="0">
                <a:solidFill>
                  <a:schemeClr val="bg1"/>
                </a:solidFill>
                <a:latin typeface="Kozuka Gothic Pro L" pitchFamily="34" charset="-128"/>
                <a:ea typeface="Kozuka Gothic Pro L" pitchFamily="34" charset="-128"/>
              </a:rPr>
              <a:t> » de base qui contiendra la structure de la page et de définir des « blocks » que les </a:t>
            </a:r>
            <a:r>
              <a:rPr lang="fr-FR" sz="1600" dirty="0" err="1" smtClean="0">
                <a:solidFill>
                  <a:schemeClr val="bg1"/>
                </a:solidFill>
                <a:latin typeface="Kozuka Gothic Pro L" pitchFamily="34" charset="-128"/>
                <a:ea typeface="Kozuka Gothic Pro L" pitchFamily="34" charset="-128"/>
              </a:rPr>
              <a:t>templates</a:t>
            </a:r>
            <a:r>
              <a:rPr lang="fr-FR" sz="1600" dirty="0" smtClean="0">
                <a:solidFill>
                  <a:schemeClr val="bg1"/>
                </a:solidFill>
                <a:latin typeface="Kozuka Gothic Pro L" pitchFamily="34" charset="-128"/>
                <a:ea typeface="Kozuka Gothic Pro L" pitchFamily="34" charset="-128"/>
              </a:rPr>
              <a:t> enfants pourront surcharger.</a:t>
            </a:r>
          </a:p>
          <a:p>
            <a:pPr lvl="0" indent="12700">
              <a:lnSpc>
                <a:spcPct val="80000"/>
              </a:lnSpc>
              <a:spcBef>
                <a:spcPct val="20000"/>
              </a:spcBef>
              <a:buClr>
                <a:schemeClr val="bg1"/>
              </a:buClr>
            </a:pPr>
            <a:endParaRPr lang="fr-FR" sz="1600" dirty="0" smtClean="0">
              <a:solidFill>
                <a:schemeClr val="bg1"/>
              </a:solidFill>
              <a:latin typeface="Kozuka Gothic Pro L" pitchFamily="34" charset="-128"/>
              <a:ea typeface="Kozuka Gothic Pro L" pitchFamily="34" charset="-128"/>
            </a:endParaRPr>
          </a:p>
          <a:p>
            <a:pPr lvl="0" indent="12700">
              <a:lnSpc>
                <a:spcPct val="80000"/>
              </a:lnSpc>
              <a:spcBef>
                <a:spcPct val="20000"/>
              </a:spcBef>
              <a:buClr>
                <a:schemeClr val="bg1"/>
              </a:buClr>
            </a:pPr>
            <a:r>
              <a:rPr lang="fr-FR" sz="1600" dirty="0" smtClean="0">
                <a:solidFill>
                  <a:schemeClr val="bg1"/>
                </a:solidFill>
                <a:latin typeface="Kozuka Gothic Pro L" pitchFamily="34" charset="-128"/>
                <a:ea typeface="Kozuka Gothic Pro L" pitchFamily="34" charset="-128"/>
              </a:rPr>
              <a:t>Par défaut, les variables PHP ne sont pas échappées, l’utilisation de la méthode « escape » du moteur permet de palier à ce problème.</a:t>
            </a:r>
          </a:p>
          <a:p>
            <a:pPr lvl="0" indent="12700">
              <a:lnSpc>
                <a:spcPct val="80000"/>
              </a:lnSpc>
              <a:spcBef>
                <a:spcPct val="20000"/>
              </a:spcBef>
              <a:buClr>
                <a:schemeClr val="bg1"/>
              </a:buClr>
            </a:pPr>
            <a:endParaRPr lang="fr-FR" sz="1600" dirty="0" smtClean="0">
              <a:solidFill>
                <a:schemeClr val="bg1"/>
              </a:solidFill>
              <a:latin typeface="Kozuka Gothic Pro L" pitchFamily="34" charset="-128"/>
              <a:ea typeface="Kozuka Gothic Pro L" pitchFamily="34" charset="-128"/>
            </a:endParaRPr>
          </a:p>
          <a:p>
            <a:pPr lvl="0" indent="12700">
              <a:lnSpc>
                <a:spcPct val="80000"/>
              </a:lnSpc>
              <a:spcBef>
                <a:spcPct val="20000"/>
              </a:spcBef>
              <a:buClr>
                <a:schemeClr val="bg1"/>
              </a:buClr>
            </a:pPr>
            <a:r>
              <a:rPr lang="fr-FR" sz="1600" dirty="0" smtClean="0">
                <a:solidFill>
                  <a:schemeClr val="bg1"/>
                </a:solidFill>
                <a:latin typeface="Kozuka Gothic Pro L" pitchFamily="34" charset="-128"/>
                <a:ea typeface="Kozuka Gothic Pro L" pitchFamily="34" charset="-128"/>
              </a:rPr>
              <a:t>Tout comme dans les contrôleurs, il est possible de faire appel à des aides de vues en faisant appel à la méthode « </a:t>
            </a:r>
            <a:r>
              <a:rPr lang="fr-FR" sz="1600" dirty="0" err="1" smtClean="0">
                <a:solidFill>
                  <a:schemeClr val="bg1"/>
                </a:solidFill>
                <a:latin typeface="Kozuka Gothic Pro L" pitchFamily="34" charset="-128"/>
                <a:ea typeface="Kozuka Gothic Pro L" pitchFamily="34" charset="-128"/>
              </a:rPr>
              <a:t>helper</a:t>
            </a:r>
            <a:r>
              <a:rPr lang="fr-FR" sz="1600" dirty="0" smtClean="0">
                <a:solidFill>
                  <a:schemeClr val="bg1"/>
                </a:solidFill>
                <a:latin typeface="Kozuka Gothic Pro L" pitchFamily="34" charset="-128"/>
                <a:ea typeface="Kozuka Gothic Pro L" pitchFamily="34" charset="-128"/>
              </a:rPr>
              <a:t> »</a:t>
            </a:r>
          </a:p>
          <a:p>
            <a:pPr lvl="0" indent="12700">
              <a:lnSpc>
                <a:spcPct val="80000"/>
              </a:lnSpc>
              <a:spcBef>
                <a:spcPct val="20000"/>
              </a:spcBef>
              <a:buClr>
                <a:schemeClr val="bg1"/>
              </a:buClr>
            </a:pPr>
            <a:r>
              <a:rPr lang="fr-FR" sz="1600" dirty="0" smtClean="0">
                <a:solidFill>
                  <a:schemeClr val="bg1"/>
                </a:solidFill>
                <a:latin typeface="Kozuka Gothic Pro L" pitchFamily="34" charset="-128"/>
                <a:ea typeface="Kozuka Gothic Pro L" pitchFamily="34" charset="-128"/>
              </a:rPr>
              <a:t>(utilisation de services tagués «  Elixir\</a:t>
            </a:r>
            <a:r>
              <a:rPr lang="fr-FR" sz="1600" dirty="0" err="1" smtClean="0">
                <a:solidFill>
                  <a:schemeClr val="bg1"/>
                </a:solidFill>
                <a:latin typeface="Kozuka Gothic Pro L" pitchFamily="34" charset="-128"/>
                <a:ea typeface="Kozuka Gothic Pro L" pitchFamily="34" charset="-128"/>
              </a:rPr>
              <a:t>View</a:t>
            </a:r>
            <a:r>
              <a:rPr lang="fr-FR" sz="1600" dirty="0" smtClean="0">
                <a:solidFill>
                  <a:schemeClr val="bg1"/>
                </a:solidFill>
                <a:latin typeface="Kozuka Gothic Pro L" pitchFamily="34" charset="-128"/>
                <a:ea typeface="Kozuka Gothic Pro L" pitchFamily="34" charset="-128"/>
              </a:rPr>
              <a:t>\</a:t>
            </a:r>
            <a:r>
              <a:rPr lang="fr-FR" sz="1600" dirty="0" err="1" smtClean="0">
                <a:solidFill>
                  <a:schemeClr val="bg1"/>
                </a:solidFill>
                <a:latin typeface="Kozuka Gothic Pro L" pitchFamily="34" charset="-128"/>
                <a:ea typeface="Kozuka Gothic Pro L" pitchFamily="34" charset="-128"/>
              </a:rPr>
              <a:t>Helper</a:t>
            </a:r>
            <a:r>
              <a:rPr lang="fr-FR" sz="1600" dirty="0" smtClean="0">
                <a:solidFill>
                  <a:schemeClr val="bg1"/>
                </a:solidFill>
                <a:latin typeface="Kozuka Gothic Pro L" pitchFamily="34" charset="-128"/>
                <a:ea typeface="Kozuka Gothic Pro L" pitchFamily="34" charset="-128"/>
              </a:rPr>
              <a:t>\Container::HELPER_TAG_KEY »).</a:t>
            </a:r>
          </a:p>
          <a:p>
            <a:pPr marL="0" marR="0" lvl="0" indent="12700" algn="l" defTabSz="914400" rtl="0" eaLnBrk="1" fontAlgn="auto" latinLnBrk="0" hangingPunct="1">
              <a:lnSpc>
                <a:spcPct val="80000"/>
              </a:lnSpc>
              <a:spcBef>
                <a:spcPct val="20000"/>
              </a:spcBef>
              <a:spcAft>
                <a:spcPts val="0"/>
              </a:spcAft>
              <a:buClr>
                <a:schemeClr val="bg1"/>
              </a:buClr>
              <a:buSzTx/>
              <a:buFont typeface="Arial" pitchFamily="34" charset="0"/>
              <a:buNone/>
              <a:tabLst/>
              <a:defRPr/>
            </a:pPr>
            <a:endParaRPr lang="fr-FR" sz="1600" dirty="0" smtClean="0">
              <a:solidFill>
                <a:schemeClr val="bg1"/>
              </a:solidFill>
              <a:latin typeface="Kozuka Gothic Pro L" pitchFamily="34" charset="-128"/>
              <a:ea typeface="Kozuka Gothic Pro L" pitchFamily="34" charset="-128"/>
            </a:endParaRPr>
          </a:p>
          <a:p>
            <a:pPr marL="0" marR="0" lvl="0" indent="12700" algn="l" defTabSz="914400" rtl="0" eaLnBrk="1" fontAlgn="auto" latinLnBrk="0" hangingPunct="1">
              <a:lnSpc>
                <a:spcPct val="80000"/>
              </a:lnSpc>
              <a:spcBef>
                <a:spcPct val="20000"/>
              </a:spcBef>
              <a:spcAft>
                <a:spcPts val="0"/>
              </a:spcAft>
              <a:buClr>
                <a:schemeClr val="bg1"/>
              </a:buClr>
              <a:buSzTx/>
              <a:buFont typeface="Arial" pitchFamily="34" charset="0"/>
              <a:buNone/>
              <a:tabLst/>
              <a:defRPr/>
            </a:pPr>
            <a:endParaRPr lang="fr-FR" sz="1600" dirty="0" smtClean="0">
              <a:solidFill>
                <a:schemeClr val="bg1"/>
              </a:solidFill>
              <a:latin typeface="Kozuka Gothic Pro L" pitchFamily="34" charset="-128"/>
              <a:ea typeface="Kozuka Gothic Pro L" pitchFamily="34" charset="-128"/>
            </a:endParaRPr>
          </a:p>
          <a:p>
            <a:pPr lvl="0" indent="12700">
              <a:lnSpc>
                <a:spcPct val="80000"/>
              </a:lnSpc>
              <a:spcBef>
                <a:spcPct val="20000"/>
              </a:spcBef>
              <a:buClr>
                <a:schemeClr val="bg1"/>
              </a:buClr>
            </a:pPr>
            <a:endParaRPr lang="fr-FR" sz="1600" dirty="0" smtClean="0">
              <a:solidFill>
                <a:schemeClr val="bg1"/>
              </a:solidFill>
              <a:latin typeface="Kozuka Gothic Pro L" pitchFamily="34" charset="-128"/>
              <a:ea typeface="Kozuka Gothic Pro L" pitchFamily="34" charset="-128"/>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Sommaire</a:t>
            </a:r>
            <a:endParaRPr lang="fr-FR" dirty="0"/>
          </a:p>
        </p:txBody>
      </p:sp>
      <p:sp>
        <p:nvSpPr>
          <p:cNvPr id="4" name="Espace réservé de la date 3"/>
          <p:cNvSpPr>
            <a:spLocks noGrp="1"/>
          </p:cNvSpPr>
          <p:nvPr>
            <p:ph type="dt" sz="half" idx="10"/>
          </p:nvPr>
        </p:nvSpPr>
        <p:spPr/>
        <p:txBody>
          <a:bodyPr/>
          <a:lstStyle/>
          <a:p>
            <a:fld id="{102501EB-CB1D-4676-84AB-AFB78933EC7B}" type="datetime1">
              <a:rPr lang="fr-FR" smtClean="0"/>
              <a:pPr/>
              <a:t>15/04/2014</a:t>
            </a:fld>
            <a:endParaRPr lang="fr-FR"/>
          </a:p>
        </p:txBody>
      </p:sp>
      <p:sp>
        <p:nvSpPr>
          <p:cNvPr id="6" name="Espace réservé du numéro de diapositive 5"/>
          <p:cNvSpPr>
            <a:spLocks noGrp="1"/>
          </p:cNvSpPr>
          <p:nvPr>
            <p:ph type="sldNum" sz="quarter" idx="12"/>
          </p:nvPr>
        </p:nvSpPr>
        <p:spPr/>
        <p:txBody>
          <a:bodyPr/>
          <a:lstStyle/>
          <a:p>
            <a:fld id="{3C58F5FD-E7BB-4E8A-AC08-B8E371E51E7F}" type="slidenum">
              <a:rPr lang="fr-FR" smtClean="0"/>
              <a:pPr/>
              <a:t>2</a:t>
            </a:fld>
            <a:endParaRPr lang="fr-FR"/>
          </a:p>
        </p:txBody>
      </p:sp>
      <p:sp>
        <p:nvSpPr>
          <p:cNvPr id="7" name="Espace réservé du contenu 2"/>
          <p:cNvSpPr txBox="1">
            <a:spLocks/>
          </p:cNvSpPr>
          <p:nvPr/>
        </p:nvSpPr>
        <p:spPr>
          <a:xfrm>
            <a:off x="611560" y="1700808"/>
            <a:ext cx="8075240" cy="4425355"/>
          </a:xfrm>
          <a:prstGeom prst="rect">
            <a:avLst/>
          </a:prstGeom>
        </p:spPr>
        <p:txBody>
          <a:bodyPr vert="horz" lIns="91440" tIns="45720" rIns="91440" bIns="45720" rtlCol="0">
            <a:normAutofit/>
          </a:bodyPr>
          <a:lstStyle/>
          <a:p>
            <a:pPr marL="0" marR="0" lvl="0" indent="12700" defTabSz="914400" rtl="0" eaLnBrk="1" fontAlgn="auto" latinLnBrk="0" hangingPunct="1">
              <a:lnSpc>
                <a:spcPct val="80000"/>
              </a:lnSpc>
              <a:spcBef>
                <a:spcPct val="20000"/>
              </a:spcBef>
              <a:spcAft>
                <a:spcPts val="0"/>
              </a:spcAft>
              <a:buClr>
                <a:schemeClr val="bg1"/>
              </a:buClr>
              <a:buSzTx/>
              <a:buFont typeface="Arial" pitchFamily="34" charset="0"/>
              <a:buChar char="•"/>
              <a:tabLst/>
              <a:defRPr/>
            </a:pPr>
            <a:r>
              <a:rPr kumimoji="0" lang="fr-FR" sz="1600" b="0" i="0" u="none" strike="noStrike" kern="1200" cap="none" spc="0" normalizeH="0" dirty="0" smtClean="0">
                <a:ln>
                  <a:noFill/>
                </a:ln>
                <a:solidFill>
                  <a:srgbClr val="FF6600"/>
                </a:solidFill>
                <a:effectLst/>
                <a:uLnTx/>
                <a:uFillTx/>
                <a:latin typeface="Kozuka Gothic Pro L" pitchFamily="34" charset="-128"/>
                <a:ea typeface="Kozuka Gothic Pro L" pitchFamily="34" charset="-128"/>
                <a:cs typeface="+mn-cs"/>
              </a:rPr>
              <a:t> </a:t>
            </a:r>
            <a:r>
              <a:rPr lang="fr-FR" sz="1600" dirty="0" smtClean="0">
                <a:solidFill>
                  <a:schemeClr val="bg1"/>
                </a:solidFill>
                <a:latin typeface="Kozuka Gothic Pro L" pitchFamily="34" charset="-128"/>
                <a:ea typeface="Kozuka Gothic Pro L" pitchFamily="34" charset="-128"/>
                <a:hlinkClick r:id="rId2" action="ppaction://hlinksldjump"/>
              </a:rPr>
              <a:t>I</a:t>
            </a:r>
            <a:r>
              <a:rPr kumimoji="0" lang="fr-FR" sz="1600" b="0" i="0" u="none" strike="noStrike" kern="1200" cap="none" spc="0" normalizeH="0" dirty="0" smtClean="0">
                <a:ln>
                  <a:noFill/>
                </a:ln>
                <a:solidFill>
                  <a:schemeClr val="bg1"/>
                </a:solidFill>
                <a:effectLst/>
                <a:uLnTx/>
                <a:uFillTx/>
                <a:latin typeface="Kozuka Gothic Pro L" pitchFamily="34" charset="-128"/>
                <a:ea typeface="Kozuka Gothic Pro L" pitchFamily="34" charset="-128"/>
                <a:cs typeface="+mn-cs"/>
                <a:hlinkClick r:id="rId2" action="ppaction://hlinksldjump"/>
              </a:rPr>
              <a:t>nstallation</a:t>
            </a:r>
            <a:endParaRPr kumimoji="0" lang="fr-FR" sz="1600" b="0" i="0" u="none" strike="noStrike" kern="1200" cap="none" spc="0" normalizeH="0" dirty="0" smtClean="0">
              <a:ln>
                <a:noFill/>
              </a:ln>
              <a:solidFill>
                <a:schemeClr val="bg1"/>
              </a:solidFill>
              <a:effectLst/>
              <a:uLnTx/>
              <a:uFillTx/>
              <a:latin typeface="Kozuka Gothic Pro L" pitchFamily="34" charset="-128"/>
              <a:ea typeface="Kozuka Gothic Pro L" pitchFamily="34" charset="-128"/>
              <a:cs typeface="+mn-cs"/>
            </a:endParaRPr>
          </a:p>
          <a:p>
            <a:pPr marL="0" marR="0" lvl="0" indent="12700" defTabSz="914400" rtl="0" eaLnBrk="1" fontAlgn="auto" latinLnBrk="0" hangingPunct="1">
              <a:lnSpc>
                <a:spcPct val="80000"/>
              </a:lnSpc>
              <a:spcBef>
                <a:spcPct val="20000"/>
              </a:spcBef>
              <a:spcAft>
                <a:spcPts val="0"/>
              </a:spcAft>
              <a:buClr>
                <a:schemeClr val="bg1"/>
              </a:buClr>
              <a:buSzTx/>
              <a:buFont typeface="Arial" pitchFamily="34" charset="0"/>
              <a:buChar char="•"/>
              <a:tabLst/>
              <a:defRPr/>
            </a:pPr>
            <a:r>
              <a:rPr kumimoji="0" lang="fr-FR" sz="1600" b="0" i="0" u="none" strike="noStrike" kern="1200" cap="none" spc="0" normalizeH="0" dirty="0" smtClean="0">
                <a:ln>
                  <a:noFill/>
                </a:ln>
                <a:solidFill>
                  <a:srgbClr val="FF6600"/>
                </a:solidFill>
                <a:effectLst/>
                <a:uLnTx/>
                <a:uFillTx/>
                <a:latin typeface="Kozuka Gothic Pro L" pitchFamily="34" charset="-128"/>
                <a:ea typeface="Kozuka Gothic Pro L" pitchFamily="34" charset="-128"/>
                <a:cs typeface="+mn-cs"/>
              </a:rPr>
              <a:t> </a:t>
            </a:r>
            <a:r>
              <a:rPr kumimoji="0" lang="fr-FR" sz="1600" b="0" i="0" u="none" strike="noStrike" kern="1200" cap="none" spc="0" normalizeH="0" dirty="0" err="1" smtClean="0">
                <a:ln>
                  <a:noFill/>
                </a:ln>
                <a:solidFill>
                  <a:schemeClr val="bg1"/>
                </a:solidFill>
                <a:effectLst/>
                <a:uLnTx/>
                <a:uFillTx/>
                <a:latin typeface="Kozuka Gothic Pro L" pitchFamily="34" charset="-128"/>
                <a:ea typeface="Kozuka Gothic Pro L" pitchFamily="34" charset="-128"/>
                <a:cs typeface="+mn-cs"/>
                <a:hlinkClick r:id="rId3" action="ppaction://hlinksldjump"/>
              </a:rPr>
              <a:t>Arborescense</a:t>
            </a:r>
            <a:endParaRPr kumimoji="0" lang="fr-FR" sz="1600" b="0" i="0" u="none" strike="noStrike" kern="1200" cap="none" spc="0" normalizeH="0" dirty="0" smtClean="0">
              <a:ln>
                <a:noFill/>
              </a:ln>
              <a:solidFill>
                <a:schemeClr val="bg1"/>
              </a:solidFill>
              <a:effectLst/>
              <a:uLnTx/>
              <a:uFillTx/>
              <a:latin typeface="Kozuka Gothic Pro L" pitchFamily="34" charset="-128"/>
              <a:ea typeface="Kozuka Gothic Pro L" pitchFamily="34" charset="-128"/>
              <a:cs typeface="+mn-cs"/>
            </a:endParaRPr>
          </a:p>
          <a:p>
            <a:pPr marL="0" marR="0" lvl="0" indent="12700" defTabSz="914400" rtl="0" eaLnBrk="1" fontAlgn="auto" latinLnBrk="0" hangingPunct="1">
              <a:lnSpc>
                <a:spcPct val="80000"/>
              </a:lnSpc>
              <a:spcBef>
                <a:spcPct val="20000"/>
              </a:spcBef>
              <a:spcAft>
                <a:spcPts val="0"/>
              </a:spcAft>
              <a:buClr>
                <a:schemeClr val="bg1"/>
              </a:buClr>
              <a:buSzTx/>
              <a:buFont typeface="Arial" pitchFamily="34" charset="0"/>
              <a:buChar char="•"/>
              <a:tabLst/>
              <a:defRPr/>
            </a:pPr>
            <a:r>
              <a:rPr kumimoji="0" lang="fr-FR" sz="1600" b="0" i="0" u="none" strike="noStrike" kern="1200" cap="none" spc="0" normalizeH="0" dirty="0" smtClean="0">
                <a:ln>
                  <a:noFill/>
                </a:ln>
                <a:solidFill>
                  <a:schemeClr val="bg1"/>
                </a:solidFill>
                <a:effectLst/>
                <a:uLnTx/>
                <a:uFillTx/>
                <a:latin typeface="Kozuka Gothic Pro L" pitchFamily="34" charset="-128"/>
                <a:ea typeface="Kozuka Gothic Pro L" pitchFamily="34" charset="-128"/>
                <a:cs typeface="+mn-cs"/>
              </a:rPr>
              <a:t> </a:t>
            </a:r>
            <a:r>
              <a:rPr kumimoji="0" lang="fr-FR" sz="1600" b="0" i="0" u="none" strike="noStrike" kern="1200" cap="none" spc="0" normalizeH="0" dirty="0" smtClean="0">
                <a:ln>
                  <a:noFill/>
                </a:ln>
                <a:solidFill>
                  <a:schemeClr val="bg1"/>
                </a:solidFill>
                <a:effectLst/>
                <a:uLnTx/>
                <a:uFillTx/>
                <a:latin typeface="Kozuka Gothic Pro L" pitchFamily="34" charset="-128"/>
                <a:ea typeface="Kozuka Gothic Pro L" pitchFamily="34" charset="-128"/>
                <a:cs typeface="+mn-cs"/>
                <a:hlinkClick r:id="rId4" action="ppaction://hlinksldjump"/>
              </a:rPr>
              <a:t>Fondamentaux</a:t>
            </a:r>
            <a:endParaRPr kumimoji="0" lang="fr-FR" sz="1600" b="0" i="0" u="none" strike="noStrike" kern="1200" cap="none" spc="0" normalizeH="0" dirty="0" smtClean="0">
              <a:ln>
                <a:noFill/>
              </a:ln>
              <a:solidFill>
                <a:schemeClr val="bg1"/>
              </a:solidFill>
              <a:effectLst/>
              <a:uLnTx/>
              <a:uFillTx/>
              <a:latin typeface="Kozuka Gothic Pro L" pitchFamily="34" charset="-128"/>
              <a:ea typeface="Kozuka Gothic Pro L" pitchFamily="34" charset="-128"/>
              <a:cs typeface="+mn-cs"/>
            </a:endParaRPr>
          </a:p>
          <a:p>
            <a:pPr marL="0" marR="0" lvl="0" indent="12700" defTabSz="914400" rtl="0" eaLnBrk="1" fontAlgn="auto" latinLnBrk="0" hangingPunct="1">
              <a:lnSpc>
                <a:spcPct val="80000"/>
              </a:lnSpc>
              <a:spcBef>
                <a:spcPct val="20000"/>
              </a:spcBef>
              <a:spcAft>
                <a:spcPts val="0"/>
              </a:spcAft>
              <a:buClr>
                <a:schemeClr val="bg1"/>
              </a:buClr>
              <a:buSzTx/>
              <a:buFont typeface="Arial" pitchFamily="34" charset="0"/>
              <a:buChar char="•"/>
              <a:tabLst/>
              <a:defRPr/>
            </a:pPr>
            <a:r>
              <a:rPr lang="fr-FR" sz="1600" dirty="0" smtClean="0">
                <a:solidFill>
                  <a:schemeClr val="bg1"/>
                </a:solidFill>
                <a:latin typeface="Kozuka Gothic Pro L" pitchFamily="34" charset="-128"/>
                <a:ea typeface="Kozuka Gothic Pro L" pitchFamily="34" charset="-128"/>
              </a:rPr>
              <a:t> </a:t>
            </a:r>
            <a:r>
              <a:rPr lang="fr-FR" sz="1600" dirty="0" smtClean="0">
                <a:solidFill>
                  <a:schemeClr val="bg1"/>
                </a:solidFill>
                <a:latin typeface="Kozuka Gothic Pro L" pitchFamily="34" charset="-128"/>
                <a:ea typeface="Kozuka Gothic Pro L" pitchFamily="34" charset="-128"/>
                <a:hlinkClick r:id="rId5" action="ppaction://hlinksldjump"/>
              </a:rPr>
              <a:t>Le module</a:t>
            </a:r>
            <a:endParaRPr lang="fr-FR" sz="1600" dirty="0" smtClean="0">
              <a:solidFill>
                <a:schemeClr val="bg1"/>
              </a:solidFill>
              <a:latin typeface="Kozuka Gothic Pro L" pitchFamily="34" charset="-128"/>
              <a:ea typeface="Kozuka Gothic Pro L" pitchFamily="34" charset="-128"/>
            </a:endParaRPr>
          </a:p>
          <a:p>
            <a:pPr marL="0" marR="0" lvl="0" indent="12700" defTabSz="914400" rtl="0" eaLnBrk="1" fontAlgn="auto" latinLnBrk="0" hangingPunct="1">
              <a:lnSpc>
                <a:spcPct val="80000"/>
              </a:lnSpc>
              <a:spcBef>
                <a:spcPct val="20000"/>
              </a:spcBef>
              <a:spcAft>
                <a:spcPts val="0"/>
              </a:spcAft>
              <a:buClr>
                <a:schemeClr val="bg1"/>
              </a:buClr>
              <a:buSzTx/>
              <a:buFont typeface="Arial" pitchFamily="34" charset="0"/>
              <a:buChar char="•"/>
              <a:tabLst/>
              <a:defRPr/>
            </a:pPr>
            <a:r>
              <a:rPr kumimoji="0" lang="fr-FR" sz="1600" b="0" i="0" u="none" strike="noStrike" kern="1200" cap="none" spc="0" normalizeH="0" dirty="0" smtClean="0">
                <a:ln>
                  <a:noFill/>
                </a:ln>
                <a:solidFill>
                  <a:schemeClr val="bg1"/>
                </a:solidFill>
                <a:effectLst/>
                <a:uLnTx/>
                <a:uFillTx/>
                <a:latin typeface="Kozuka Gothic Pro L" pitchFamily="34" charset="-128"/>
                <a:ea typeface="Kozuka Gothic Pro L" pitchFamily="34" charset="-128"/>
                <a:cs typeface="+mn-cs"/>
              </a:rPr>
              <a:t> </a:t>
            </a:r>
            <a:r>
              <a:rPr lang="fr-FR" sz="1600" dirty="0" smtClean="0">
                <a:solidFill>
                  <a:schemeClr val="bg1"/>
                </a:solidFill>
                <a:latin typeface="Kozuka Gothic Pro L" pitchFamily="34" charset="-128"/>
                <a:ea typeface="Kozuka Gothic Pro L" pitchFamily="34" charset="-128"/>
                <a:hlinkClick r:id="rId6" action="ppaction://hlinksldjump"/>
              </a:rPr>
              <a:t>L</a:t>
            </a:r>
            <a:r>
              <a:rPr kumimoji="0" lang="fr-FR" sz="1600" b="0" i="0" u="none" strike="noStrike" kern="1200" cap="none" spc="0" normalizeH="0" dirty="0" smtClean="0">
                <a:ln>
                  <a:noFill/>
                </a:ln>
                <a:solidFill>
                  <a:schemeClr val="bg1"/>
                </a:solidFill>
                <a:effectLst/>
                <a:uLnTx/>
                <a:uFillTx/>
                <a:latin typeface="Kozuka Gothic Pro L" pitchFamily="34" charset="-128"/>
                <a:ea typeface="Kozuka Gothic Pro L" pitchFamily="34" charset="-128"/>
                <a:cs typeface="+mn-cs"/>
                <a:hlinkClick r:id="rId6" action="ppaction://hlinksldjump"/>
              </a:rPr>
              <a:t>’</a:t>
            </a:r>
            <a:r>
              <a:rPr kumimoji="0" lang="fr-FR" sz="1600" b="0" i="0" u="none" strike="noStrike" kern="1200" cap="none" spc="0" normalizeH="0" dirty="0" err="1" smtClean="0">
                <a:ln>
                  <a:noFill/>
                </a:ln>
                <a:solidFill>
                  <a:schemeClr val="bg1"/>
                </a:solidFill>
                <a:effectLst/>
                <a:uLnTx/>
                <a:uFillTx/>
                <a:latin typeface="Kozuka Gothic Pro L" pitchFamily="34" charset="-128"/>
                <a:ea typeface="Kozuka Gothic Pro L" pitchFamily="34" charset="-128"/>
                <a:cs typeface="+mn-cs"/>
                <a:hlinkClick r:id="rId6" action="ppaction://hlinksldjump"/>
              </a:rPr>
              <a:t>autoloading</a:t>
            </a:r>
            <a:endParaRPr kumimoji="0" lang="fr-FR" sz="1600" b="0" i="0" u="none" strike="noStrike" kern="1200" cap="none" spc="0" normalizeH="0" dirty="0" smtClean="0">
              <a:ln>
                <a:noFill/>
              </a:ln>
              <a:solidFill>
                <a:schemeClr val="bg1"/>
              </a:solidFill>
              <a:effectLst/>
              <a:uLnTx/>
              <a:uFillTx/>
              <a:latin typeface="Kozuka Gothic Pro L" pitchFamily="34" charset="-128"/>
              <a:ea typeface="Kozuka Gothic Pro L" pitchFamily="34" charset="-128"/>
              <a:cs typeface="+mn-cs"/>
            </a:endParaRPr>
          </a:p>
          <a:p>
            <a:pPr marL="0" marR="0" lvl="0" indent="12700" defTabSz="914400" rtl="0" eaLnBrk="1" fontAlgn="auto" latinLnBrk="0" hangingPunct="1">
              <a:lnSpc>
                <a:spcPct val="80000"/>
              </a:lnSpc>
              <a:spcBef>
                <a:spcPct val="20000"/>
              </a:spcBef>
              <a:spcAft>
                <a:spcPts val="0"/>
              </a:spcAft>
              <a:buClr>
                <a:schemeClr val="bg1"/>
              </a:buClr>
              <a:buSzTx/>
              <a:buFont typeface="Arial" pitchFamily="34" charset="0"/>
              <a:buChar char="•"/>
              <a:tabLst/>
              <a:defRPr/>
            </a:pPr>
            <a:r>
              <a:rPr lang="fr-FR" sz="1600" dirty="0" smtClean="0">
                <a:solidFill>
                  <a:schemeClr val="bg1"/>
                </a:solidFill>
                <a:latin typeface="Kozuka Gothic Pro L" pitchFamily="34" charset="-128"/>
                <a:ea typeface="Kozuka Gothic Pro L" pitchFamily="34" charset="-128"/>
              </a:rPr>
              <a:t> </a:t>
            </a:r>
            <a:r>
              <a:rPr lang="fr-FR" sz="1600" dirty="0" smtClean="0">
                <a:solidFill>
                  <a:schemeClr val="bg1"/>
                </a:solidFill>
                <a:latin typeface="Kozuka Gothic Pro L" pitchFamily="34" charset="-128"/>
                <a:ea typeface="Kozuka Gothic Pro L" pitchFamily="34" charset="-128"/>
                <a:hlinkClick r:id="rId7" action="ppaction://hlinksldjump"/>
              </a:rPr>
              <a:t>L’injection de dépendances</a:t>
            </a:r>
            <a:endParaRPr lang="fr-FR" sz="1600" dirty="0" smtClean="0">
              <a:solidFill>
                <a:schemeClr val="bg1"/>
              </a:solidFill>
              <a:latin typeface="Kozuka Gothic Pro L" pitchFamily="34" charset="-128"/>
              <a:ea typeface="Kozuka Gothic Pro L" pitchFamily="34" charset="-128"/>
            </a:endParaRPr>
          </a:p>
          <a:p>
            <a:pPr marL="0" marR="0" lvl="0" indent="12700" defTabSz="914400" rtl="0" eaLnBrk="1" fontAlgn="auto" latinLnBrk="0" hangingPunct="1">
              <a:lnSpc>
                <a:spcPct val="80000"/>
              </a:lnSpc>
              <a:spcBef>
                <a:spcPct val="20000"/>
              </a:spcBef>
              <a:spcAft>
                <a:spcPts val="0"/>
              </a:spcAft>
              <a:buClr>
                <a:schemeClr val="bg1"/>
              </a:buClr>
              <a:buSzTx/>
              <a:buFont typeface="Arial" pitchFamily="34" charset="0"/>
              <a:buChar char="•"/>
              <a:tabLst/>
              <a:defRPr/>
            </a:pPr>
            <a:r>
              <a:rPr lang="fr-FR" sz="1600" dirty="0" smtClean="0">
                <a:solidFill>
                  <a:schemeClr val="bg1"/>
                </a:solidFill>
                <a:latin typeface="Kozuka Gothic Pro L" pitchFamily="34" charset="-128"/>
                <a:ea typeface="Kozuka Gothic Pro L" pitchFamily="34" charset="-128"/>
              </a:rPr>
              <a:t> </a:t>
            </a:r>
            <a:r>
              <a:rPr lang="fr-FR" sz="1600" dirty="0" smtClean="0">
                <a:solidFill>
                  <a:schemeClr val="bg1"/>
                </a:solidFill>
                <a:latin typeface="Kozuka Gothic Pro L" pitchFamily="34" charset="-128"/>
                <a:ea typeface="Kozuka Gothic Pro L" pitchFamily="34" charset="-128"/>
                <a:hlinkClick r:id="rId8" action="ppaction://hlinksldjump"/>
              </a:rPr>
              <a:t>Les fichiers de configurations</a:t>
            </a:r>
            <a:endParaRPr lang="fr-FR" sz="1600" dirty="0" smtClean="0">
              <a:solidFill>
                <a:schemeClr val="bg1"/>
              </a:solidFill>
              <a:latin typeface="Kozuka Gothic Pro L" pitchFamily="34" charset="-128"/>
              <a:ea typeface="Kozuka Gothic Pro L" pitchFamily="34" charset="-128"/>
            </a:endParaRPr>
          </a:p>
          <a:p>
            <a:pPr marL="0" marR="0" lvl="0" indent="12700" defTabSz="914400" rtl="0" eaLnBrk="1" fontAlgn="auto" latinLnBrk="0" hangingPunct="1">
              <a:lnSpc>
                <a:spcPct val="80000"/>
              </a:lnSpc>
              <a:spcBef>
                <a:spcPct val="20000"/>
              </a:spcBef>
              <a:spcAft>
                <a:spcPts val="0"/>
              </a:spcAft>
              <a:buClr>
                <a:schemeClr val="bg1"/>
              </a:buClr>
              <a:buSzTx/>
              <a:buFont typeface="Arial" pitchFamily="34" charset="0"/>
              <a:buChar char="•"/>
              <a:tabLst/>
              <a:defRPr/>
            </a:pPr>
            <a:r>
              <a:rPr lang="fr-FR" sz="1600" dirty="0" smtClean="0">
                <a:solidFill>
                  <a:schemeClr val="bg1"/>
                </a:solidFill>
                <a:latin typeface="Kozuka Gothic Pro L" pitchFamily="34" charset="-128"/>
                <a:ea typeface="Kozuka Gothic Pro L" pitchFamily="34" charset="-128"/>
              </a:rPr>
              <a:t> </a:t>
            </a:r>
            <a:r>
              <a:rPr lang="fr-FR" sz="1600" dirty="0" smtClean="0">
                <a:solidFill>
                  <a:schemeClr val="bg1"/>
                </a:solidFill>
                <a:latin typeface="Kozuka Gothic Pro L" pitchFamily="34" charset="-128"/>
                <a:ea typeface="Kozuka Gothic Pro L" pitchFamily="34" charset="-128"/>
                <a:hlinkClick r:id="rId9" action="ppaction://hlinksldjump"/>
              </a:rPr>
              <a:t>Les </a:t>
            </a:r>
            <a:r>
              <a:rPr lang="fr-FR" sz="1600" dirty="0" err="1" smtClean="0">
                <a:solidFill>
                  <a:schemeClr val="bg1"/>
                </a:solidFill>
                <a:latin typeface="Kozuka Gothic Pro L" pitchFamily="34" charset="-128"/>
                <a:ea typeface="Kozuka Gothic Pro L" pitchFamily="34" charset="-128"/>
                <a:hlinkClick r:id="rId9" action="ppaction://hlinksldjump"/>
              </a:rPr>
              <a:t>contôleurs</a:t>
            </a:r>
            <a:endParaRPr lang="fr-FR" sz="1600" dirty="0" smtClean="0">
              <a:solidFill>
                <a:schemeClr val="bg1"/>
              </a:solidFill>
              <a:latin typeface="Kozuka Gothic Pro L" pitchFamily="34" charset="-128"/>
              <a:ea typeface="Kozuka Gothic Pro L" pitchFamily="34" charset="-128"/>
            </a:endParaRPr>
          </a:p>
          <a:p>
            <a:pPr marL="0" marR="0" lvl="0" indent="12700" defTabSz="914400" rtl="0" eaLnBrk="1" fontAlgn="auto" latinLnBrk="0" hangingPunct="1">
              <a:lnSpc>
                <a:spcPct val="80000"/>
              </a:lnSpc>
              <a:spcBef>
                <a:spcPct val="20000"/>
              </a:spcBef>
              <a:spcAft>
                <a:spcPts val="0"/>
              </a:spcAft>
              <a:buClr>
                <a:schemeClr val="bg1"/>
              </a:buClr>
              <a:buSzTx/>
              <a:buFont typeface="Arial" pitchFamily="34" charset="0"/>
              <a:buChar char="•"/>
              <a:tabLst/>
              <a:defRPr/>
            </a:pPr>
            <a:r>
              <a:rPr lang="fr-FR" sz="1600" dirty="0" smtClean="0">
                <a:solidFill>
                  <a:schemeClr val="bg1"/>
                </a:solidFill>
                <a:latin typeface="Kozuka Gothic Pro L" pitchFamily="34" charset="-128"/>
                <a:ea typeface="Kozuka Gothic Pro L" pitchFamily="34" charset="-128"/>
              </a:rPr>
              <a:t> </a:t>
            </a:r>
            <a:r>
              <a:rPr lang="fr-FR" sz="1600" dirty="0" smtClean="0">
                <a:solidFill>
                  <a:schemeClr val="bg1"/>
                </a:solidFill>
                <a:latin typeface="Kozuka Gothic Pro L" pitchFamily="34" charset="-128"/>
                <a:ea typeface="Kozuka Gothic Pro L" pitchFamily="34" charset="-128"/>
                <a:hlinkClick r:id="rId10" action="ppaction://hlinksldjump"/>
              </a:rPr>
              <a:t>Les vues</a:t>
            </a:r>
            <a:endParaRPr lang="fr-FR" sz="1600" dirty="0" smtClean="0">
              <a:solidFill>
                <a:schemeClr val="bg1"/>
              </a:solidFill>
              <a:latin typeface="Kozuka Gothic Pro L" pitchFamily="34" charset="-128"/>
              <a:ea typeface="Kozuka Gothic Pro L" pitchFamily="34" charset="-128"/>
            </a:endParaRPr>
          </a:p>
          <a:p>
            <a:pPr marL="0" marR="0" lvl="0" indent="12700" defTabSz="914400" rtl="0" eaLnBrk="1" fontAlgn="auto" latinLnBrk="0" hangingPunct="1">
              <a:lnSpc>
                <a:spcPct val="80000"/>
              </a:lnSpc>
              <a:spcBef>
                <a:spcPct val="20000"/>
              </a:spcBef>
              <a:spcAft>
                <a:spcPts val="0"/>
              </a:spcAft>
              <a:buClr>
                <a:schemeClr val="bg1"/>
              </a:buClr>
              <a:buSzTx/>
              <a:buFont typeface="Arial" pitchFamily="34" charset="0"/>
              <a:buChar char="•"/>
              <a:tabLst/>
              <a:defRPr/>
            </a:pPr>
            <a:r>
              <a:rPr lang="fr-FR" sz="1600" dirty="0" smtClean="0">
                <a:solidFill>
                  <a:schemeClr val="bg1"/>
                </a:solidFill>
                <a:latin typeface="Kozuka Gothic Pro L" pitchFamily="34" charset="-128"/>
                <a:ea typeface="Kozuka Gothic Pro L" pitchFamily="34" charset="-128"/>
              </a:rPr>
              <a:t> </a:t>
            </a:r>
            <a:r>
              <a:rPr lang="fr-FR" sz="1600" dirty="0" smtClean="0">
                <a:solidFill>
                  <a:schemeClr val="bg1"/>
                </a:solidFill>
                <a:latin typeface="Kozuka Gothic Pro L" pitchFamily="34" charset="-128"/>
                <a:ea typeface="Kozuka Gothic Pro L" pitchFamily="34" charset="-128"/>
                <a:hlinkClick r:id="rId11" action="ppaction://hlinksldjump"/>
              </a:rPr>
              <a:t>Le routage</a:t>
            </a:r>
            <a:endParaRPr lang="fr-FR" sz="1600" dirty="0" smtClean="0">
              <a:solidFill>
                <a:schemeClr val="bg1"/>
              </a:solidFill>
              <a:latin typeface="Kozuka Gothic Pro L" pitchFamily="34" charset="-128"/>
              <a:ea typeface="Kozuka Gothic Pro L" pitchFamily="34" charset="-128"/>
            </a:endParaRPr>
          </a:p>
          <a:p>
            <a:pPr marL="0" marR="0" lvl="0" indent="12700" defTabSz="914400" rtl="0" eaLnBrk="1" fontAlgn="auto" latinLnBrk="0" hangingPunct="1">
              <a:lnSpc>
                <a:spcPct val="80000"/>
              </a:lnSpc>
              <a:spcBef>
                <a:spcPct val="20000"/>
              </a:spcBef>
              <a:spcAft>
                <a:spcPts val="0"/>
              </a:spcAft>
              <a:buClr>
                <a:schemeClr val="bg1"/>
              </a:buClr>
              <a:buSzTx/>
              <a:buFont typeface="Arial" pitchFamily="34" charset="0"/>
              <a:buChar char="•"/>
              <a:tabLst/>
              <a:defRPr/>
            </a:pPr>
            <a:r>
              <a:rPr lang="fr-FR" sz="1600" dirty="0" smtClean="0">
                <a:solidFill>
                  <a:schemeClr val="bg1"/>
                </a:solidFill>
                <a:latin typeface="Kozuka Gothic Pro L" pitchFamily="34" charset="-128"/>
                <a:ea typeface="Kozuka Gothic Pro L" pitchFamily="34" charset="-128"/>
              </a:rPr>
              <a:t> </a:t>
            </a:r>
            <a:r>
              <a:rPr lang="fr-FR" sz="1600" dirty="0" smtClean="0">
                <a:solidFill>
                  <a:schemeClr val="bg1"/>
                </a:solidFill>
                <a:latin typeface="Kozuka Gothic Pro L" pitchFamily="34" charset="-128"/>
                <a:ea typeface="Kozuka Gothic Pro L" pitchFamily="34" charset="-128"/>
                <a:hlinkClick r:id="rId12" action="ppaction://hlinksldjump"/>
              </a:rPr>
              <a:t>A vous de jouer !</a:t>
            </a:r>
            <a:endParaRPr lang="fr-FR" sz="1600" dirty="0" smtClean="0">
              <a:solidFill>
                <a:schemeClr val="bg1"/>
              </a:solidFill>
              <a:latin typeface="Kozuka Gothic Pro L" pitchFamily="34" charset="-128"/>
              <a:ea typeface="Kozuka Gothic Pro L" pitchFamily="34" charset="-128"/>
            </a:endParaRPr>
          </a:p>
          <a:p>
            <a:pPr marL="0" marR="0" lvl="0" indent="12700" defTabSz="914400" rtl="0" eaLnBrk="1" fontAlgn="auto" latinLnBrk="0" hangingPunct="1">
              <a:lnSpc>
                <a:spcPct val="80000"/>
              </a:lnSpc>
              <a:spcBef>
                <a:spcPct val="20000"/>
              </a:spcBef>
              <a:spcAft>
                <a:spcPts val="0"/>
              </a:spcAft>
              <a:buClr>
                <a:schemeClr val="bg1"/>
              </a:buClr>
              <a:buSzTx/>
              <a:buFont typeface="Arial" pitchFamily="34" charset="0"/>
              <a:buChar char="•"/>
              <a:tabLst/>
              <a:defRPr/>
            </a:pPr>
            <a:endParaRPr kumimoji="0" lang="fr-FR" sz="1600" b="0" i="0" u="none" strike="noStrike" kern="1200" cap="none" spc="0" normalizeH="0" dirty="0" smtClean="0">
              <a:ln>
                <a:noFill/>
              </a:ln>
              <a:solidFill>
                <a:srgbClr val="FF6600"/>
              </a:solidFill>
              <a:effectLst/>
              <a:uLnTx/>
              <a:uFillTx/>
              <a:latin typeface="Kozuka Gothic Pro L" pitchFamily="34" charset="-128"/>
              <a:ea typeface="Kozuka Gothic Pro L" pitchFamily="34" charset="-128"/>
              <a:cs typeface="+mn-cs"/>
            </a:endParaRPr>
          </a:p>
          <a:p>
            <a:pPr marL="0" marR="0" lvl="0" indent="12700" defTabSz="914400" rtl="0" eaLnBrk="1" fontAlgn="auto" latinLnBrk="0" hangingPunct="1">
              <a:lnSpc>
                <a:spcPct val="80000"/>
              </a:lnSpc>
              <a:spcBef>
                <a:spcPct val="20000"/>
              </a:spcBef>
              <a:spcAft>
                <a:spcPts val="0"/>
              </a:spcAft>
              <a:buClr>
                <a:schemeClr val="bg1"/>
              </a:buClr>
              <a:buSzTx/>
              <a:buFont typeface="Arial" pitchFamily="34" charset="0"/>
              <a:buChar char="•"/>
              <a:tabLst/>
              <a:defRPr/>
            </a:pPr>
            <a:endParaRPr kumimoji="0" lang="fr-FR" sz="1600" b="0" i="0" u="none" strike="noStrike" kern="1200" cap="none" spc="0" normalizeH="0" baseline="0" noProof="0" dirty="0">
              <a:ln>
                <a:noFill/>
              </a:ln>
              <a:solidFill>
                <a:schemeClr val="bg1"/>
              </a:solidFill>
              <a:effectLst/>
              <a:uLnTx/>
              <a:uFillTx/>
              <a:latin typeface="Kozuka Gothic Pro L" pitchFamily="34" charset="-128"/>
              <a:ea typeface="Kozuka Gothic Pro L" pitchFamily="34" charset="-128"/>
              <a:cs typeface="+mn-cs"/>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Les vues </a:t>
            </a:r>
            <a:r>
              <a:rPr lang="fr-FR" sz="2000" dirty="0" smtClean="0"/>
              <a:t>2/3</a:t>
            </a:r>
            <a:endParaRPr lang="fr-FR" dirty="0"/>
          </a:p>
        </p:txBody>
      </p:sp>
      <p:sp>
        <p:nvSpPr>
          <p:cNvPr id="4" name="Espace réservé de la date 3"/>
          <p:cNvSpPr>
            <a:spLocks noGrp="1"/>
          </p:cNvSpPr>
          <p:nvPr>
            <p:ph type="dt" sz="half" idx="10"/>
          </p:nvPr>
        </p:nvSpPr>
        <p:spPr/>
        <p:txBody>
          <a:bodyPr/>
          <a:lstStyle/>
          <a:p>
            <a:fld id="{102501EB-CB1D-4676-84AB-AFB78933EC7B}" type="datetime1">
              <a:rPr lang="fr-FR" smtClean="0"/>
              <a:pPr/>
              <a:t>15/04/2014</a:t>
            </a:fld>
            <a:endParaRPr lang="fr-FR"/>
          </a:p>
        </p:txBody>
      </p:sp>
      <p:sp>
        <p:nvSpPr>
          <p:cNvPr id="6" name="Espace réservé du numéro de diapositive 5"/>
          <p:cNvSpPr>
            <a:spLocks noGrp="1"/>
          </p:cNvSpPr>
          <p:nvPr>
            <p:ph type="sldNum" sz="quarter" idx="12"/>
          </p:nvPr>
        </p:nvSpPr>
        <p:spPr/>
        <p:txBody>
          <a:bodyPr/>
          <a:lstStyle/>
          <a:p>
            <a:fld id="{3C58F5FD-E7BB-4E8A-AC08-B8E371E51E7F}" type="slidenum">
              <a:rPr lang="fr-FR" smtClean="0"/>
              <a:pPr/>
              <a:t>20</a:t>
            </a:fld>
            <a:endParaRPr lang="fr-FR"/>
          </a:p>
        </p:txBody>
      </p:sp>
      <p:pic>
        <p:nvPicPr>
          <p:cNvPr id="8" name="Espace réservé du contenu 6" descr="DI.jpg"/>
          <p:cNvPicPr>
            <a:picLocks noGrp="1" noChangeAspect="1"/>
          </p:cNvPicPr>
          <p:nvPr>
            <p:ph idx="1"/>
          </p:nvPr>
        </p:nvPicPr>
        <p:blipFill>
          <a:blip r:embed="rId2" cstate="print"/>
          <a:stretch>
            <a:fillRect/>
          </a:stretch>
        </p:blipFill>
        <p:spPr>
          <a:xfrm>
            <a:off x="3500430" y="2643182"/>
            <a:ext cx="4812721" cy="3571900"/>
          </a:xfrm>
        </p:spPr>
      </p:pic>
      <p:sp>
        <p:nvSpPr>
          <p:cNvPr id="11" name="Espace réservé du contenu 2"/>
          <p:cNvSpPr txBox="1">
            <a:spLocks/>
          </p:cNvSpPr>
          <p:nvPr/>
        </p:nvSpPr>
        <p:spPr>
          <a:xfrm>
            <a:off x="611560" y="1700809"/>
            <a:ext cx="8075240" cy="942374"/>
          </a:xfrm>
          <a:prstGeom prst="rect">
            <a:avLst/>
          </a:prstGeom>
        </p:spPr>
        <p:txBody>
          <a:bodyPr vert="horz" lIns="91440" tIns="45720" rIns="91440" bIns="45720" rtlCol="0">
            <a:normAutofit/>
          </a:bodyPr>
          <a:lstStyle/>
          <a:p>
            <a:pPr marL="0" marR="0" lvl="0" indent="12700" algn="l" defTabSz="914400" rtl="0" eaLnBrk="1" fontAlgn="auto" latinLnBrk="0" hangingPunct="1">
              <a:lnSpc>
                <a:spcPct val="80000"/>
              </a:lnSpc>
              <a:spcBef>
                <a:spcPct val="20000"/>
              </a:spcBef>
              <a:spcAft>
                <a:spcPts val="0"/>
              </a:spcAft>
              <a:buClr>
                <a:schemeClr val="bg1"/>
              </a:buClr>
              <a:buSzTx/>
              <a:buFont typeface="Arial" pitchFamily="34" charset="0"/>
              <a:buNone/>
              <a:tabLst/>
              <a:defRPr/>
            </a:pPr>
            <a:r>
              <a:rPr lang="fr-FR" dirty="0" smtClean="0">
                <a:solidFill>
                  <a:srgbClr val="FF6600"/>
                </a:solidFill>
                <a:latin typeface="Kozuka Gothic Pro L" pitchFamily="34" charset="-128"/>
                <a:ea typeface="Kozuka Gothic Pro L" pitchFamily="34" charset="-128"/>
              </a:rPr>
              <a:t>Exemples de </a:t>
            </a:r>
            <a:r>
              <a:rPr lang="fr-FR" dirty="0" err="1" smtClean="0">
                <a:solidFill>
                  <a:srgbClr val="FF6600"/>
                </a:solidFill>
                <a:latin typeface="Kozuka Gothic Pro L" pitchFamily="34" charset="-128"/>
                <a:ea typeface="Kozuka Gothic Pro L" pitchFamily="34" charset="-128"/>
              </a:rPr>
              <a:t>template</a:t>
            </a:r>
            <a:r>
              <a:rPr lang="fr-FR" dirty="0" smtClean="0">
                <a:solidFill>
                  <a:srgbClr val="FF6600"/>
                </a:solidFill>
                <a:latin typeface="Kozuka Gothic Pro L" pitchFamily="34" charset="-128"/>
                <a:ea typeface="Kozuka Gothic Pro L" pitchFamily="34" charset="-128"/>
              </a:rPr>
              <a:t> </a:t>
            </a:r>
            <a:r>
              <a:rPr kumimoji="0" lang="fr-FR" sz="1800" b="0" i="0" u="none" strike="noStrike" kern="1200" cap="none" spc="0" normalizeH="0" baseline="0" noProof="0" dirty="0" smtClean="0">
                <a:ln>
                  <a:noFill/>
                </a:ln>
                <a:solidFill>
                  <a:srgbClr val="FF6600"/>
                </a:solidFill>
                <a:effectLst/>
                <a:uLnTx/>
                <a:uFillTx/>
                <a:latin typeface="Kozuka Gothic Pro L" pitchFamily="34" charset="-128"/>
                <a:ea typeface="Kozuka Gothic Pro L" pitchFamily="34" charset="-128"/>
                <a:cs typeface="+mn-cs"/>
              </a:rPr>
              <a:t>:</a:t>
            </a:r>
          </a:p>
          <a:p>
            <a:pPr marL="0" marR="0" lvl="0" indent="12700" algn="l" defTabSz="914400" rtl="0" eaLnBrk="1" fontAlgn="auto" latinLnBrk="0" hangingPunct="1">
              <a:lnSpc>
                <a:spcPct val="80000"/>
              </a:lnSpc>
              <a:spcBef>
                <a:spcPct val="20000"/>
              </a:spcBef>
              <a:spcAft>
                <a:spcPts val="0"/>
              </a:spcAft>
              <a:buClr>
                <a:schemeClr val="bg1"/>
              </a:buClr>
              <a:buSzTx/>
              <a:buFont typeface="Arial" pitchFamily="34" charset="0"/>
              <a:buNone/>
              <a:tabLst/>
              <a:defRPr/>
            </a:pPr>
            <a:endParaRPr lang="fr-FR" dirty="0" smtClean="0">
              <a:solidFill>
                <a:srgbClr val="FF6600"/>
              </a:solidFill>
              <a:latin typeface="Kozuka Gothic Pro L" pitchFamily="34" charset="-128"/>
              <a:ea typeface="Kozuka Gothic Pro L" pitchFamily="34" charset="-128"/>
            </a:endParaRPr>
          </a:p>
          <a:p>
            <a:pPr marL="0" marR="0" lvl="0" indent="12700" algn="l" defTabSz="914400" rtl="0" eaLnBrk="1" fontAlgn="auto" latinLnBrk="0" hangingPunct="1">
              <a:lnSpc>
                <a:spcPct val="80000"/>
              </a:lnSpc>
              <a:spcBef>
                <a:spcPct val="20000"/>
              </a:spcBef>
              <a:spcAft>
                <a:spcPts val="0"/>
              </a:spcAft>
              <a:buClr>
                <a:schemeClr val="bg1"/>
              </a:buClr>
              <a:buSzTx/>
              <a:buFont typeface="Arial" pitchFamily="34" charset="0"/>
              <a:buNone/>
              <a:tabLst/>
              <a:defRPr/>
            </a:pPr>
            <a:r>
              <a:rPr kumimoji="0" lang="fr-FR" sz="1700" b="0" i="0" u="none" strike="noStrike" kern="1200" cap="none" spc="0" normalizeH="0" baseline="0" noProof="0" dirty="0" smtClean="0">
                <a:ln>
                  <a:noFill/>
                </a:ln>
                <a:solidFill>
                  <a:schemeClr val="bg1"/>
                </a:solidFill>
                <a:effectLst/>
                <a:uLnTx/>
                <a:uFillTx/>
                <a:latin typeface="Kozuka Gothic Pro L" pitchFamily="34" charset="-128"/>
                <a:ea typeface="Kozuka Gothic Pro L" pitchFamily="34" charset="-128"/>
                <a:cs typeface="+mn-cs"/>
              </a:rPr>
              <a:t>Le « </a:t>
            </a:r>
            <a:r>
              <a:rPr kumimoji="0" lang="fr-FR" sz="1700" b="0" i="0" u="none" strike="noStrike" kern="1200" cap="none" spc="0" normalizeH="0" baseline="0" noProof="0" dirty="0" err="1" smtClean="0">
                <a:ln>
                  <a:noFill/>
                </a:ln>
                <a:solidFill>
                  <a:schemeClr val="bg1"/>
                </a:solidFill>
                <a:effectLst/>
                <a:uLnTx/>
                <a:uFillTx/>
                <a:latin typeface="Kozuka Gothic Pro L" pitchFamily="34" charset="-128"/>
                <a:ea typeface="Kozuka Gothic Pro L" pitchFamily="34" charset="-128"/>
                <a:cs typeface="+mn-cs"/>
              </a:rPr>
              <a:t>layout</a:t>
            </a:r>
            <a:r>
              <a:rPr kumimoji="0" lang="fr-FR" sz="1700" b="0" i="0" u="none" strike="noStrike" kern="1200" cap="none" spc="0" normalizeH="0" baseline="0" noProof="0" dirty="0" smtClean="0">
                <a:ln>
                  <a:noFill/>
                </a:ln>
                <a:solidFill>
                  <a:schemeClr val="bg1"/>
                </a:solidFill>
                <a:effectLst/>
                <a:uLnTx/>
                <a:uFillTx/>
                <a:latin typeface="Kozuka Gothic Pro L" pitchFamily="34" charset="-128"/>
                <a:ea typeface="Kozuka Gothic Pro L" pitchFamily="34" charset="-128"/>
                <a:cs typeface="+mn-cs"/>
              </a:rPr>
              <a:t> »</a:t>
            </a:r>
            <a:endParaRPr kumimoji="0" lang="fr-FR" sz="1700" b="0" i="0" u="none" strike="noStrike" kern="1200" cap="none" spc="0" normalizeH="0" baseline="0" noProof="0" dirty="0">
              <a:ln>
                <a:noFill/>
              </a:ln>
              <a:solidFill>
                <a:schemeClr val="bg1"/>
              </a:solidFill>
              <a:effectLst/>
              <a:uLnTx/>
              <a:uFillTx/>
              <a:latin typeface="Kozuka Gothic Pro L" pitchFamily="34" charset="-128"/>
              <a:ea typeface="Kozuka Gothic Pro L" pitchFamily="34" charset="-128"/>
              <a:cs typeface="+mn-cs"/>
            </a:endParaRPr>
          </a:p>
        </p:txBody>
      </p:sp>
      <p:cxnSp>
        <p:nvCxnSpPr>
          <p:cNvPr id="12" name="Connecteur droit 11"/>
          <p:cNvCxnSpPr/>
          <p:nvPr/>
        </p:nvCxnSpPr>
        <p:spPr>
          <a:xfrm>
            <a:off x="2786050" y="3714752"/>
            <a:ext cx="1071570" cy="928694"/>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3" name="Rectangle à coins arrondis 12"/>
          <p:cNvSpPr/>
          <p:nvPr/>
        </p:nvSpPr>
        <p:spPr>
          <a:xfrm>
            <a:off x="1071538" y="3643314"/>
            <a:ext cx="1867078" cy="785818"/>
          </a:xfrm>
          <a:prstGeom prst="roundRect">
            <a:avLst>
              <a:gd name="adj" fmla="val 4854"/>
            </a:avLst>
          </a:prstGeom>
          <a:gradFill flip="none" rotWithShape="1">
            <a:gsLst>
              <a:gs pos="0">
                <a:schemeClr val="tx1">
                  <a:lumMod val="65000"/>
                  <a:lumOff val="35000"/>
                  <a:shade val="30000"/>
                  <a:satMod val="115000"/>
                </a:schemeClr>
              </a:gs>
              <a:gs pos="50000">
                <a:schemeClr val="tx1">
                  <a:lumMod val="65000"/>
                  <a:lumOff val="35000"/>
                  <a:shade val="67500"/>
                  <a:satMod val="115000"/>
                </a:schemeClr>
              </a:gs>
              <a:gs pos="100000">
                <a:schemeClr val="tx1">
                  <a:lumMod val="65000"/>
                  <a:lumOff val="35000"/>
                  <a:shade val="100000"/>
                  <a:satMod val="115000"/>
                </a:schemeClr>
              </a:gs>
            </a:gsLst>
            <a:lin ang="16200000" scaled="1"/>
            <a:tileRect/>
          </a:gradFill>
          <a:ln>
            <a:noFill/>
          </a:ln>
          <a:effectLst>
            <a:outerShdw blurRad="254000" dist="101600" dir="4440000" algn="t" rotWithShape="0">
              <a:prstClr val="black">
                <a:alpha val="56000"/>
              </a:prstClr>
            </a:outerShdw>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fr-FR" sz="1000" dirty="0" smtClean="0">
                <a:latin typeface="HelveticaNeueLT Pro 85 Hv" pitchFamily="34" charset="0"/>
              </a:rPr>
              <a:t>BLOCK STYLES</a:t>
            </a:r>
          </a:p>
          <a:p>
            <a:endParaRPr lang="fr-FR" sz="700" dirty="0" smtClean="0">
              <a:latin typeface="HelveticaNeueLT Pro 45 Lt" pitchFamily="34" charset="0"/>
            </a:endParaRPr>
          </a:p>
          <a:p>
            <a:pPr algn="ctr"/>
            <a:r>
              <a:rPr lang="fr-FR" sz="1000" dirty="0" smtClean="0">
                <a:latin typeface="HelveticaNeueLT Pro 45 Lt" pitchFamily="34" charset="0"/>
              </a:rPr>
              <a:t>Création et déclaration du bloc portant le nom « styles ».</a:t>
            </a:r>
            <a:endParaRPr lang="fr-FR" sz="1000" dirty="0">
              <a:latin typeface="HelveticaNeueLT Pro 45 Lt" pitchFamily="34" charset="0"/>
            </a:endParaRPr>
          </a:p>
        </p:txBody>
      </p:sp>
      <p:cxnSp>
        <p:nvCxnSpPr>
          <p:cNvPr id="16" name="Connecteur droit 15"/>
          <p:cNvCxnSpPr/>
          <p:nvPr/>
        </p:nvCxnSpPr>
        <p:spPr>
          <a:xfrm>
            <a:off x="2571736" y="5072074"/>
            <a:ext cx="1214446" cy="214314"/>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7" name="Rectangle à coins arrondis 16"/>
          <p:cNvSpPr/>
          <p:nvPr/>
        </p:nvSpPr>
        <p:spPr>
          <a:xfrm>
            <a:off x="714348" y="5000636"/>
            <a:ext cx="2071702" cy="785818"/>
          </a:xfrm>
          <a:prstGeom prst="roundRect">
            <a:avLst>
              <a:gd name="adj" fmla="val 4854"/>
            </a:avLst>
          </a:prstGeom>
          <a:gradFill flip="none" rotWithShape="1">
            <a:gsLst>
              <a:gs pos="0">
                <a:schemeClr val="tx1">
                  <a:lumMod val="65000"/>
                  <a:lumOff val="35000"/>
                  <a:shade val="30000"/>
                  <a:satMod val="115000"/>
                </a:schemeClr>
              </a:gs>
              <a:gs pos="50000">
                <a:schemeClr val="tx1">
                  <a:lumMod val="65000"/>
                  <a:lumOff val="35000"/>
                  <a:shade val="67500"/>
                  <a:satMod val="115000"/>
                </a:schemeClr>
              </a:gs>
              <a:gs pos="100000">
                <a:schemeClr val="tx1">
                  <a:lumMod val="65000"/>
                  <a:lumOff val="35000"/>
                  <a:shade val="100000"/>
                  <a:satMod val="115000"/>
                </a:schemeClr>
              </a:gs>
            </a:gsLst>
            <a:lin ang="16200000" scaled="1"/>
            <a:tileRect/>
          </a:gradFill>
          <a:ln>
            <a:noFill/>
          </a:ln>
          <a:effectLst>
            <a:outerShdw blurRad="254000" dist="101600" dir="4440000" algn="t" rotWithShape="0">
              <a:prstClr val="black">
                <a:alpha val="56000"/>
              </a:prstClr>
            </a:outerShdw>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fr-FR" sz="1000" dirty="0" smtClean="0">
                <a:latin typeface="HelveticaNeueLT Pro 85 Hv" pitchFamily="34" charset="0"/>
              </a:rPr>
              <a:t>_CONTENT</a:t>
            </a:r>
          </a:p>
          <a:p>
            <a:endParaRPr lang="fr-FR" sz="700" dirty="0" smtClean="0">
              <a:latin typeface="HelveticaNeueLT Pro 45 Lt" pitchFamily="34" charset="0"/>
            </a:endParaRPr>
          </a:p>
          <a:p>
            <a:pPr algn="ctr"/>
            <a:r>
              <a:rPr lang="fr-FR" sz="1000" dirty="0" smtClean="0">
                <a:latin typeface="HelveticaNeueLT Pro 45 Lt" pitchFamily="34" charset="0"/>
              </a:rPr>
              <a:t>Variable privé permettant l’affichage du contenu enfant.</a:t>
            </a:r>
            <a:endParaRPr lang="fr-FR" sz="1000" dirty="0">
              <a:latin typeface="HelveticaNeueLT Pro 45 Lt" pitchFamily="34" charset="0"/>
            </a:endParaRPr>
          </a:p>
        </p:txBody>
      </p:sp>
      <p:cxnSp>
        <p:nvCxnSpPr>
          <p:cNvPr id="14" name="Connecteur droit 13"/>
          <p:cNvCxnSpPr/>
          <p:nvPr/>
        </p:nvCxnSpPr>
        <p:spPr>
          <a:xfrm rot="5400000">
            <a:off x="4143372" y="3357562"/>
            <a:ext cx="2643206" cy="214314"/>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5" name="Rectangle à coins arrondis 14"/>
          <p:cNvSpPr/>
          <p:nvPr/>
        </p:nvSpPr>
        <p:spPr>
          <a:xfrm>
            <a:off x="4714876" y="1428736"/>
            <a:ext cx="1867078" cy="785818"/>
          </a:xfrm>
          <a:prstGeom prst="roundRect">
            <a:avLst>
              <a:gd name="adj" fmla="val 4854"/>
            </a:avLst>
          </a:prstGeom>
          <a:gradFill flip="none" rotWithShape="1">
            <a:gsLst>
              <a:gs pos="0">
                <a:schemeClr val="tx1">
                  <a:lumMod val="65000"/>
                  <a:lumOff val="35000"/>
                  <a:shade val="30000"/>
                  <a:satMod val="115000"/>
                </a:schemeClr>
              </a:gs>
              <a:gs pos="50000">
                <a:schemeClr val="tx1">
                  <a:lumMod val="65000"/>
                  <a:lumOff val="35000"/>
                  <a:shade val="67500"/>
                  <a:satMod val="115000"/>
                </a:schemeClr>
              </a:gs>
              <a:gs pos="100000">
                <a:schemeClr val="tx1">
                  <a:lumMod val="65000"/>
                  <a:lumOff val="35000"/>
                  <a:shade val="100000"/>
                  <a:satMod val="115000"/>
                </a:schemeClr>
              </a:gs>
            </a:gsLst>
            <a:lin ang="16200000" scaled="1"/>
            <a:tileRect/>
          </a:gradFill>
          <a:ln>
            <a:noFill/>
          </a:ln>
          <a:effectLst>
            <a:outerShdw blurRad="254000" dist="101600" dir="4440000" algn="t" rotWithShape="0">
              <a:prstClr val="black">
                <a:alpha val="56000"/>
              </a:prstClr>
            </a:outerShdw>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fr-FR" sz="1000" dirty="0" smtClean="0">
                <a:latin typeface="HelveticaNeueLT Pro 85 Hv" pitchFamily="34" charset="0"/>
              </a:rPr>
              <a:t>HELPER</a:t>
            </a:r>
          </a:p>
          <a:p>
            <a:endParaRPr lang="fr-FR" sz="700" dirty="0" smtClean="0">
              <a:latin typeface="HelveticaNeueLT Pro 45 Lt" pitchFamily="34" charset="0"/>
            </a:endParaRPr>
          </a:p>
          <a:p>
            <a:pPr algn="ctr"/>
            <a:r>
              <a:rPr lang="fr-FR" sz="1000" dirty="0" smtClean="0">
                <a:latin typeface="HelveticaNeueLT Pro 45 Lt" pitchFamily="34" charset="0"/>
              </a:rPr>
              <a:t>Emploi d’une aide de vue via la méthode « </a:t>
            </a:r>
            <a:r>
              <a:rPr lang="fr-FR" sz="1000" dirty="0" err="1" smtClean="0">
                <a:latin typeface="HelveticaNeueLT Pro 45 Lt" pitchFamily="34" charset="0"/>
              </a:rPr>
              <a:t>helper</a:t>
            </a:r>
            <a:r>
              <a:rPr lang="fr-FR" sz="1000" dirty="0" smtClean="0">
                <a:latin typeface="HelveticaNeueLT Pro 45 Lt" pitchFamily="34" charset="0"/>
              </a:rPr>
              <a:t> ».</a:t>
            </a:r>
            <a:endParaRPr lang="fr-FR" sz="1000" dirty="0">
              <a:latin typeface="HelveticaNeueLT Pro 45 Lt" pitchFamily="34"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Les vues </a:t>
            </a:r>
            <a:r>
              <a:rPr lang="fr-FR" sz="2000" dirty="0" smtClean="0"/>
              <a:t>3/3</a:t>
            </a:r>
            <a:endParaRPr lang="fr-FR" dirty="0"/>
          </a:p>
        </p:txBody>
      </p:sp>
      <p:sp>
        <p:nvSpPr>
          <p:cNvPr id="4" name="Espace réservé de la date 3"/>
          <p:cNvSpPr>
            <a:spLocks noGrp="1"/>
          </p:cNvSpPr>
          <p:nvPr>
            <p:ph type="dt" sz="half" idx="10"/>
          </p:nvPr>
        </p:nvSpPr>
        <p:spPr/>
        <p:txBody>
          <a:bodyPr/>
          <a:lstStyle/>
          <a:p>
            <a:fld id="{102501EB-CB1D-4676-84AB-AFB78933EC7B}" type="datetime1">
              <a:rPr lang="fr-FR" smtClean="0"/>
              <a:pPr/>
              <a:t>15/04/2014</a:t>
            </a:fld>
            <a:endParaRPr lang="fr-FR"/>
          </a:p>
        </p:txBody>
      </p:sp>
      <p:sp>
        <p:nvSpPr>
          <p:cNvPr id="6" name="Espace réservé du numéro de diapositive 5"/>
          <p:cNvSpPr>
            <a:spLocks noGrp="1"/>
          </p:cNvSpPr>
          <p:nvPr>
            <p:ph type="sldNum" sz="quarter" idx="12"/>
          </p:nvPr>
        </p:nvSpPr>
        <p:spPr/>
        <p:txBody>
          <a:bodyPr/>
          <a:lstStyle/>
          <a:p>
            <a:fld id="{3C58F5FD-E7BB-4E8A-AC08-B8E371E51E7F}" type="slidenum">
              <a:rPr lang="fr-FR" smtClean="0"/>
              <a:pPr/>
              <a:t>21</a:t>
            </a:fld>
            <a:endParaRPr lang="fr-FR"/>
          </a:p>
        </p:txBody>
      </p:sp>
      <p:pic>
        <p:nvPicPr>
          <p:cNvPr id="7" name="Espace réservé du contenu 6" descr="DI.jpg"/>
          <p:cNvPicPr>
            <a:picLocks noGrp="1" noChangeAspect="1"/>
          </p:cNvPicPr>
          <p:nvPr>
            <p:ph idx="1"/>
          </p:nvPr>
        </p:nvPicPr>
        <p:blipFill>
          <a:blip r:embed="rId2" cstate="print"/>
          <a:stretch>
            <a:fillRect/>
          </a:stretch>
        </p:blipFill>
        <p:spPr>
          <a:xfrm>
            <a:off x="3857620" y="2773183"/>
            <a:ext cx="4812721" cy="1941701"/>
          </a:xfrm>
        </p:spPr>
      </p:pic>
      <p:sp>
        <p:nvSpPr>
          <p:cNvPr id="8" name="Espace réservé du contenu 2"/>
          <p:cNvSpPr txBox="1">
            <a:spLocks/>
          </p:cNvSpPr>
          <p:nvPr/>
        </p:nvSpPr>
        <p:spPr>
          <a:xfrm>
            <a:off x="611560" y="1700809"/>
            <a:ext cx="8075240" cy="942374"/>
          </a:xfrm>
          <a:prstGeom prst="rect">
            <a:avLst/>
          </a:prstGeom>
        </p:spPr>
        <p:txBody>
          <a:bodyPr vert="horz" lIns="91440" tIns="45720" rIns="91440" bIns="45720" rtlCol="0">
            <a:normAutofit/>
          </a:bodyPr>
          <a:lstStyle/>
          <a:p>
            <a:pPr marL="0" marR="0" lvl="0" indent="12700" algn="l" defTabSz="914400" rtl="0" eaLnBrk="1" fontAlgn="auto" latinLnBrk="0" hangingPunct="1">
              <a:lnSpc>
                <a:spcPct val="80000"/>
              </a:lnSpc>
              <a:spcBef>
                <a:spcPct val="20000"/>
              </a:spcBef>
              <a:spcAft>
                <a:spcPts val="0"/>
              </a:spcAft>
              <a:buClr>
                <a:schemeClr val="bg1"/>
              </a:buClr>
              <a:buSzTx/>
              <a:buFont typeface="Arial" pitchFamily="34" charset="0"/>
              <a:buNone/>
              <a:tabLst/>
              <a:defRPr/>
            </a:pPr>
            <a:r>
              <a:rPr lang="fr-FR" dirty="0" smtClean="0">
                <a:solidFill>
                  <a:srgbClr val="FF6600"/>
                </a:solidFill>
                <a:latin typeface="Kozuka Gothic Pro L" pitchFamily="34" charset="-128"/>
                <a:ea typeface="Kozuka Gothic Pro L" pitchFamily="34" charset="-128"/>
              </a:rPr>
              <a:t>Exemples de </a:t>
            </a:r>
            <a:r>
              <a:rPr lang="fr-FR" dirty="0" err="1" smtClean="0">
                <a:solidFill>
                  <a:srgbClr val="FF6600"/>
                </a:solidFill>
                <a:latin typeface="Kozuka Gothic Pro L" pitchFamily="34" charset="-128"/>
                <a:ea typeface="Kozuka Gothic Pro L" pitchFamily="34" charset="-128"/>
              </a:rPr>
              <a:t>template</a:t>
            </a:r>
            <a:r>
              <a:rPr lang="fr-FR" dirty="0" smtClean="0">
                <a:solidFill>
                  <a:srgbClr val="FF6600"/>
                </a:solidFill>
                <a:latin typeface="Kozuka Gothic Pro L" pitchFamily="34" charset="-128"/>
                <a:ea typeface="Kozuka Gothic Pro L" pitchFamily="34" charset="-128"/>
              </a:rPr>
              <a:t> </a:t>
            </a:r>
            <a:r>
              <a:rPr kumimoji="0" lang="fr-FR" sz="1800" b="0" i="0" u="none" strike="noStrike" kern="1200" cap="none" spc="0" normalizeH="0" baseline="0" noProof="0" dirty="0" smtClean="0">
                <a:ln>
                  <a:noFill/>
                </a:ln>
                <a:solidFill>
                  <a:srgbClr val="FF6600"/>
                </a:solidFill>
                <a:effectLst/>
                <a:uLnTx/>
                <a:uFillTx/>
                <a:latin typeface="Kozuka Gothic Pro L" pitchFamily="34" charset="-128"/>
                <a:ea typeface="Kozuka Gothic Pro L" pitchFamily="34" charset="-128"/>
                <a:cs typeface="+mn-cs"/>
              </a:rPr>
              <a:t>:</a:t>
            </a:r>
          </a:p>
          <a:p>
            <a:pPr marL="0" marR="0" lvl="0" indent="12700" algn="l" defTabSz="914400" rtl="0" eaLnBrk="1" fontAlgn="auto" latinLnBrk="0" hangingPunct="1">
              <a:lnSpc>
                <a:spcPct val="80000"/>
              </a:lnSpc>
              <a:spcBef>
                <a:spcPct val="20000"/>
              </a:spcBef>
              <a:spcAft>
                <a:spcPts val="0"/>
              </a:spcAft>
              <a:buClr>
                <a:schemeClr val="bg1"/>
              </a:buClr>
              <a:buSzTx/>
              <a:buFont typeface="Arial" pitchFamily="34" charset="0"/>
              <a:buNone/>
              <a:tabLst/>
              <a:defRPr/>
            </a:pPr>
            <a:endParaRPr lang="fr-FR" dirty="0" smtClean="0">
              <a:solidFill>
                <a:srgbClr val="FF6600"/>
              </a:solidFill>
              <a:latin typeface="Kozuka Gothic Pro L" pitchFamily="34" charset="-128"/>
              <a:ea typeface="Kozuka Gothic Pro L" pitchFamily="34" charset="-128"/>
            </a:endParaRPr>
          </a:p>
          <a:p>
            <a:pPr marL="0" marR="0" lvl="0" indent="12700" algn="l" defTabSz="914400" rtl="0" eaLnBrk="1" fontAlgn="auto" latinLnBrk="0" hangingPunct="1">
              <a:lnSpc>
                <a:spcPct val="80000"/>
              </a:lnSpc>
              <a:spcBef>
                <a:spcPct val="20000"/>
              </a:spcBef>
              <a:spcAft>
                <a:spcPts val="0"/>
              </a:spcAft>
              <a:buClr>
                <a:schemeClr val="bg1"/>
              </a:buClr>
              <a:buSzTx/>
              <a:buFont typeface="Arial" pitchFamily="34" charset="0"/>
              <a:buNone/>
              <a:tabLst/>
              <a:defRPr/>
            </a:pPr>
            <a:r>
              <a:rPr kumimoji="0" lang="fr-FR" sz="1700" b="0" i="0" u="none" strike="noStrike" kern="1200" cap="none" spc="0" normalizeH="0" baseline="0" noProof="0" dirty="0" smtClean="0">
                <a:ln>
                  <a:noFill/>
                </a:ln>
                <a:solidFill>
                  <a:schemeClr val="bg1"/>
                </a:solidFill>
                <a:effectLst/>
                <a:uLnTx/>
                <a:uFillTx/>
                <a:latin typeface="Kozuka Gothic Pro L" pitchFamily="34" charset="-128"/>
                <a:ea typeface="Kozuka Gothic Pro L" pitchFamily="34" charset="-128"/>
                <a:cs typeface="+mn-cs"/>
              </a:rPr>
              <a:t>Le </a:t>
            </a:r>
            <a:r>
              <a:rPr kumimoji="0" lang="fr-FR" sz="1700" b="0" i="0" u="none" strike="noStrike" kern="1200" cap="none" spc="0" normalizeH="0" baseline="0" noProof="0" dirty="0" err="1" smtClean="0">
                <a:ln>
                  <a:noFill/>
                </a:ln>
                <a:solidFill>
                  <a:schemeClr val="bg1"/>
                </a:solidFill>
                <a:effectLst/>
                <a:uLnTx/>
                <a:uFillTx/>
                <a:latin typeface="Kozuka Gothic Pro L" pitchFamily="34" charset="-128"/>
                <a:ea typeface="Kozuka Gothic Pro L" pitchFamily="34" charset="-128"/>
                <a:cs typeface="+mn-cs"/>
              </a:rPr>
              <a:t>template</a:t>
            </a:r>
            <a:r>
              <a:rPr kumimoji="0" lang="fr-FR" sz="1700" b="0" i="0" u="none" strike="noStrike" kern="1200" cap="none" spc="0" normalizeH="0" baseline="0" noProof="0" dirty="0" smtClean="0">
                <a:ln>
                  <a:noFill/>
                </a:ln>
                <a:solidFill>
                  <a:schemeClr val="bg1"/>
                </a:solidFill>
                <a:effectLst/>
                <a:uLnTx/>
                <a:uFillTx/>
                <a:latin typeface="Kozuka Gothic Pro L" pitchFamily="34" charset="-128"/>
                <a:ea typeface="Kozuka Gothic Pro L" pitchFamily="34" charset="-128"/>
                <a:cs typeface="+mn-cs"/>
              </a:rPr>
              <a:t> « enfant »</a:t>
            </a:r>
            <a:endParaRPr kumimoji="0" lang="fr-FR" sz="1700" b="0" i="0" u="none" strike="noStrike" kern="1200" cap="none" spc="0" normalizeH="0" baseline="0" noProof="0" dirty="0">
              <a:ln>
                <a:noFill/>
              </a:ln>
              <a:solidFill>
                <a:schemeClr val="bg1"/>
              </a:solidFill>
              <a:effectLst/>
              <a:uLnTx/>
              <a:uFillTx/>
              <a:latin typeface="Kozuka Gothic Pro L" pitchFamily="34" charset="-128"/>
              <a:ea typeface="Kozuka Gothic Pro L" pitchFamily="34" charset="-128"/>
              <a:cs typeface="+mn-cs"/>
            </a:endParaRPr>
          </a:p>
        </p:txBody>
      </p:sp>
      <p:cxnSp>
        <p:nvCxnSpPr>
          <p:cNvPr id="9" name="Connecteur droit 8"/>
          <p:cNvCxnSpPr/>
          <p:nvPr/>
        </p:nvCxnSpPr>
        <p:spPr>
          <a:xfrm rot="5400000" flipH="1" flipV="1">
            <a:off x="2786050" y="3500438"/>
            <a:ext cx="1357322" cy="1214446"/>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0" name="Rectangle à coins arrondis 9"/>
          <p:cNvSpPr/>
          <p:nvPr/>
        </p:nvSpPr>
        <p:spPr>
          <a:xfrm>
            <a:off x="428596" y="4214818"/>
            <a:ext cx="2510020" cy="785818"/>
          </a:xfrm>
          <a:prstGeom prst="roundRect">
            <a:avLst>
              <a:gd name="adj" fmla="val 4854"/>
            </a:avLst>
          </a:prstGeom>
          <a:gradFill flip="none" rotWithShape="1">
            <a:gsLst>
              <a:gs pos="0">
                <a:schemeClr val="tx1">
                  <a:lumMod val="65000"/>
                  <a:lumOff val="35000"/>
                  <a:shade val="30000"/>
                  <a:satMod val="115000"/>
                </a:schemeClr>
              </a:gs>
              <a:gs pos="50000">
                <a:schemeClr val="tx1">
                  <a:lumMod val="65000"/>
                  <a:lumOff val="35000"/>
                  <a:shade val="67500"/>
                  <a:satMod val="115000"/>
                </a:schemeClr>
              </a:gs>
              <a:gs pos="100000">
                <a:schemeClr val="tx1">
                  <a:lumMod val="65000"/>
                  <a:lumOff val="35000"/>
                  <a:shade val="100000"/>
                  <a:satMod val="115000"/>
                </a:schemeClr>
              </a:gs>
            </a:gsLst>
            <a:lin ang="16200000" scaled="1"/>
            <a:tileRect/>
          </a:gradFill>
          <a:ln>
            <a:noFill/>
          </a:ln>
          <a:effectLst>
            <a:outerShdw blurRad="254000" dist="101600" dir="4440000" algn="t" rotWithShape="0">
              <a:prstClr val="black">
                <a:alpha val="56000"/>
              </a:prstClr>
            </a:outerShdw>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fr-FR" sz="1000" dirty="0" smtClean="0">
                <a:latin typeface="HelveticaNeueLT Pro 85 Hv" pitchFamily="34" charset="0"/>
              </a:rPr>
              <a:t>BLOCK STYLES</a:t>
            </a:r>
          </a:p>
          <a:p>
            <a:endParaRPr lang="fr-FR" sz="700" dirty="0" smtClean="0">
              <a:latin typeface="HelveticaNeueLT Pro 45 Lt" pitchFamily="34" charset="0"/>
            </a:endParaRPr>
          </a:p>
          <a:p>
            <a:pPr algn="ctr"/>
            <a:r>
              <a:rPr lang="fr-FR" sz="1000" dirty="0" smtClean="0">
                <a:latin typeface="HelveticaNeueLT Pro 45 Lt" pitchFamily="34" charset="0"/>
              </a:rPr>
              <a:t>On peur redéclarer un bloc afin de l’étendre ou tout simplement le réécrire.</a:t>
            </a:r>
            <a:endParaRPr lang="fr-FR" sz="1000" dirty="0">
              <a:latin typeface="HelveticaNeueLT Pro 45 Lt" pitchFamily="34" charset="0"/>
            </a:endParaRPr>
          </a:p>
        </p:txBody>
      </p:sp>
      <p:cxnSp>
        <p:nvCxnSpPr>
          <p:cNvPr id="17" name="Connecteur droit 16"/>
          <p:cNvCxnSpPr/>
          <p:nvPr/>
        </p:nvCxnSpPr>
        <p:spPr>
          <a:xfrm rot="5400000" flipH="1" flipV="1">
            <a:off x="2571736" y="3714752"/>
            <a:ext cx="2143140" cy="1285884"/>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7" name="Connecteur droit 26"/>
          <p:cNvCxnSpPr/>
          <p:nvPr/>
        </p:nvCxnSpPr>
        <p:spPr>
          <a:xfrm rot="10800000" flipV="1">
            <a:off x="3357554" y="2786058"/>
            <a:ext cx="928694" cy="285752"/>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6" name="Connecteur droit 35"/>
          <p:cNvCxnSpPr/>
          <p:nvPr/>
        </p:nvCxnSpPr>
        <p:spPr>
          <a:xfrm rot="16200000" flipV="1">
            <a:off x="5965041" y="3964785"/>
            <a:ext cx="1857388" cy="642942"/>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9" name="Connecteur droit 38"/>
          <p:cNvCxnSpPr/>
          <p:nvPr/>
        </p:nvCxnSpPr>
        <p:spPr>
          <a:xfrm rot="16200000" flipV="1">
            <a:off x="5715008" y="3786190"/>
            <a:ext cx="2428892" cy="71438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43" name="Rectangle à coins arrondis 42"/>
          <p:cNvSpPr/>
          <p:nvPr/>
        </p:nvSpPr>
        <p:spPr>
          <a:xfrm>
            <a:off x="4429124" y="5143512"/>
            <a:ext cx="4143404" cy="1285884"/>
          </a:xfrm>
          <a:prstGeom prst="roundRect">
            <a:avLst>
              <a:gd name="adj" fmla="val 4854"/>
            </a:avLst>
          </a:prstGeom>
          <a:gradFill flip="none" rotWithShape="1">
            <a:gsLst>
              <a:gs pos="0">
                <a:srgbClr val="FF6600">
                  <a:shade val="30000"/>
                  <a:satMod val="115000"/>
                </a:srgbClr>
              </a:gs>
              <a:gs pos="50000">
                <a:srgbClr val="FF6600">
                  <a:shade val="67500"/>
                  <a:satMod val="115000"/>
                </a:srgbClr>
              </a:gs>
              <a:gs pos="100000">
                <a:srgbClr val="FF6600">
                  <a:shade val="100000"/>
                  <a:satMod val="115000"/>
                </a:srgbClr>
              </a:gs>
            </a:gsLst>
            <a:lin ang="16200000" scaled="1"/>
            <a:tileRect/>
          </a:gradFill>
          <a:ln>
            <a:noFill/>
          </a:ln>
          <a:effectLst>
            <a:outerShdw blurRad="254000" dist="101600" dir="4440000" algn="t" rotWithShape="0">
              <a:prstClr val="black">
                <a:alpha val="56000"/>
              </a:prstClr>
            </a:outerShdw>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fr-FR" sz="1200" dirty="0" smtClean="0">
                <a:latin typeface="HelveticaNeueLT Pro 85 Hv" pitchFamily="34" charset="0"/>
              </a:rPr>
              <a:t>(@AppExtend)</a:t>
            </a:r>
          </a:p>
          <a:p>
            <a:pPr algn="ctr"/>
            <a:endParaRPr lang="fr-FR" sz="1000" dirty="0" smtClean="0">
              <a:latin typeface="Kozuka Gothic Pro L" pitchFamily="34" charset="-128"/>
              <a:ea typeface="Kozuka Gothic Pro L" pitchFamily="34" charset="-128"/>
            </a:endParaRPr>
          </a:p>
          <a:p>
            <a:pPr algn="ctr"/>
            <a:r>
              <a:rPr lang="fr-FR" sz="1000" dirty="0" smtClean="0">
                <a:latin typeface="Kozuka Gothic Pro L" pitchFamily="34" charset="-128"/>
                <a:ea typeface="Kozuka Gothic Pro L" pitchFamily="34" charset="-128"/>
              </a:rPr>
              <a:t>Vous verrez </a:t>
            </a:r>
            <a:r>
              <a:rPr lang="fr-FR" sz="1000" dirty="0" err="1" smtClean="0">
                <a:latin typeface="Kozuka Gothic Pro L" pitchFamily="34" charset="-128"/>
                <a:ea typeface="Kozuka Gothic Pro L" pitchFamily="34" charset="-128"/>
              </a:rPr>
              <a:t>souvant</a:t>
            </a:r>
            <a:r>
              <a:rPr lang="fr-FR" sz="1000" dirty="0" smtClean="0">
                <a:latin typeface="Kozuka Gothic Pro L" pitchFamily="34" charset="-128"/>
                <a:ea typeface="Kozuka Gothic Pro L" pitchFamily="34" charset="-128"/>
              </a:rPr>
              <a:t> cette manière d’écrire le nom d’un module. Pour Elixir, il s’agit en fait d’un raccourci vers le dossier d’un module en prenant en compte s’il est hérité ou non. Car s’il est hérité est qu’un fichier du même nom existe dans le module enfant, celui-ci remplacera le fichier courant.</a:t>
            </a:r>
          </a:p>
        </p:txBody>
      </p:sp>
      <p:sp>
        <p:nvSpPr>
          <p:cNvPr id="51" name="Rectangle à coins arrondis 50"/>
          <p:cNvSpPr/>
          <p:nvPr/>
        </p:nvSpPr>
        <p:spPr>
          <a:xfrm>
            <a:off x="357158" y="2928934"/>
            <a:ext cx="3214710" cy="1000132"/>
          </a:xfrm>
          <a:prstGeom prst="roundRect">
            <a:avLst>
              <a:gd name="adj" fmla="val 4854"/>
            </a:avLst>
          </a:prstGeom>
          <a:gradFill flip="none" rotWithShape="1">
            <a:gsLst>
              <a:gs pos="0">
                <a:schemeClr val="tx1">
                  <a:lumMod val="65000"/>
                  <a:lumOff val="35000"/>
                  <a:shade val="30000"/>
                  <a:satMod val="115000"/>
                </a:schemeClr>
              </a:gs>
              <a:gs pos="50000">
                <a:schemeClr val="tx1">
                  <a:lumMod val="65000"/>
                  <a:lumOff val="35000"/>
                  <a:shade val="67500"/>
                  <a:satMod val="115000"/>
                </a:schemeClr>
              </a:gs>
              <a:gs pos="100000">
                <a:schemeClr val="tx1">
                  <a:lumMod val="65000"/>
                  <a:lumOff val="35000"/>
                  <a:shade val="100000"/>
                  <a:satMod val="115000"/>
                </a:schemeClr>
              </a:gs>
            </a:gsLst>
            <a:lin ang="16200000" scaled="1"/>
            <a:tileRect/>
          </a:gradFill>
          <a:ln>
            <a:noFill/>
          </a:ln>
          <a:effectLst>
            <a:outerShdw blurRad="254000" dist="101600" dir="4440000" algn="t" rotWithShape="0">
              <a:prstClr val="black">
                <a:alpha val="56000"/>
              </a:prstClr>
            </a:outerShdw>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fr-FR" sz="1000" dirty="0" smtClean="0">
                <a:latin typeface="HelveticaNeueLT Pro 85 Hv" pitchFamily="34" charset="0"/>
              </a:rPr>
              <a:t>EXTEND</a:t>
            </a:r>
          </a:p>
          <a:p>
            <a:endParaRPr lang="fr-FR" sz="700" dirty="0" smtClean="0">
              <a:latin typeface="HelveticaNeueLT Pro 45 Lt" pitchFamily="34" charset="0"/>
            </a:endParaRPr>
          </a:p>
          <a:p>
            <a:pPr algn="ctr"/>
            <a:r>
              <a:rPr lang="fr-FR" sz="1000" dirty="0" smtClean="0">
                <a:latin typeface="HelveticaNeueLT Pro 45 Lt" pitchFamily="34" charset="0"/>
              </a:rPr>
              <a:t>Cette méthode permet de définir que le </a:t>
            </a:r>
            <a:r>
              <a:rPr lang="fr-FR" sz="1000" dirty="0" err="1" smtClean="0">
                <a:latin typeface="HelveticaNeueLT Pro 45 Lt" pitchFamily="34" charset="0"/>
              </a:rPr>
              <a:t>template</a:t>
            </a:r>
            <a:r>
              <a:rPr lang="fr-FR" sz="1000" dirty="0" smtClean="0">
                <a:latin typeface="HelveticaNeueLT Pro 45 Lt" pitchFamily="34" charset="0"/>
              </a:rPr>
              <a:t> « layout.phtml » décorera ce </a:t>
            </a:r>
            <a:r>
              <a:rPr lang="fr-FR" sz="1000" dirty="0" err="1" smtClean="0">
                <a:latin typeface="HelveticaNeueLT Pro 45 Lt" pitchFamily="34" charset="0"/>
              </a:rPr>
              <a:t>template</a:t>
            </a:r>
            <a:r>
              <a:rPr lang="fr-FR" sz="1000" dirty="0" smtClean="0">
                <a:latin typeface="HelveticaNeueLT Pro 45 Lt" pitchFamily="34" charset="0"/>
              </a:rPr>
              <a:t>.</a:t>
            </a:r>
          </a:p>
          <a:p>
            <a:pPr algn="ctr"/>
            <a:r>
              <a:rPr lang="fr-FR" sz="1000" dirty="0" smtClean="0">
                <a:latin typeface="HelveticaNeueLT Pro 45 Lt" pitchFamily="34" charset="0"/>
              </a:rPr>
              <a:t> Le contenu sera inclus dans la variable « </a:t>
            </a:r>
            <a:r>
              <a:rPr lang="fr-FR" sz="1000" dirty="0" err="1" smtClean="0">
                <a:latin typeface="HelveticaNeueLT Pro 45 Lt" pitchFamily="34" charset="0"/>
              </a:rPr>
              <a:t>_content</a:t>
            </a:r>
            <a:r>
              <a:rPr lang="fr-FR" sz="1000" dirty="0" smtClean="0">
                <a:latin typeface="HelveticaNeueLT Pro 45 Lt" pitchFamily="34" charset="0"/>
              </a:rPr>
              <a:t> ».</a:t>
            </a:r>
            <a:endParaRPr lang="fr-FR" sz="1000" dirty="0">
              <a:latin typeface="HelveticaNeueLT Pro 45 Lt" pitchFamily="34" charset="0"/>
            </a:endParaRPr>
          </a:p>
        </p:txBody>
      </p:sp>
      <p:sp>
        <p:nvSpPr>
          <p:cNvPr id="55" name="Rectangle à coins arrondis 54"/>
          <p:cNvSpPr/>
          <p:nvPr/>
        </p:nvSpPr>
        <p:spPr>
          <a:xfrm>
            <a:off x="285720" y="5286388"/>
            <a:ext cx="3714776" cy="1071570"/>
          </a:xfrm>
          <a:prstGeom prst="roundRect">
            <a:avLst>
              <a:gd name="adj" fmla="val 4854"/>
            </a:avLst>
          </a:prstGeom>
          <a:gradFill flip="none" rotWithShape="1">
            <a:gsLst>
              <a:gs pos="0">
                <a:schemeClr val="tx1">
                  <a:lumMod val="65000"/>
                  <a:lumOff val="35000"/>
                  <a:shade val="30000"/>
                  <a:satMod val="115000"/>
                </a:schemeClr>
              </a:gs>
              <a:gs pos="50000">
                <a:schemeClr val="tx1">
                  <a:lumMod val="65000"/>
                  <a:lumOff val="35000"/>
                  <a:shade val="67500"/>
                  <a:satMod val="115000"/>
                </a:schemeClr>
              </a:gs>
              <a:gs pos="100000">
                <a:schemeClr val="tx1">
                  <a:lumMod val="65000"/>
                  <a:lumOff val="35000"/>
                  <a:shade val="100000"/>
                  <a:satMod val="115000"/>
                </a:schemeClr>
              </a:gs>
            </a:gsLst>
            <a:lin ang="16200000" scaled="1"/>
            <a:tileRect/>
          </a:gradFill>
          <a:ln>
            <a:noFill/>
          </a:ln>
          <a:effectLst>
            <a:outerShdw blurRad="254000" dist="101600" dir="4440000" algn="t" rotWithShape="0">
              <a:prstClr val="black">
                <a:alpha val="56000"/>
              </a:prstClr>
            </a:outerShdw>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fr-FR" sz="1000" dirty="0" smtClean="0">
                <a:latin typeface="HelveticaNeueLT Pro 85 Hv" pitchFamily="34" charset="0"/>
              </a:rPr>
              <a:t>PARENT</a:t>
            </a:r>
          </a:p>
          <a:p>
            <a:endParaRPr lang="fr-FR" sz="700" dirty="0" smtClean="0">
              <a:latin typeface="HelveticaNeueLT Pro 45 Lt" pitchFamily="34" charset="0"/>
            </a:endParaRPr>
          </a:p>
          <a:p>
            <a:pPr algn="ctr"/>
            <a:r>
              <a:rPr lang="fr-FR" sz="1000" dirty="0" smtClean="0">
                <a:latin typeface="Kozuka Gothic Pro L" pitchFamily="34" charset="-128"/>
                <a:ea typeface="Kozuka Gothic Pro L" pitchFamily="34" charset="-128"/>
              </a:rPr>
              <a:t>Notez l’utilisation de la méthode « parent », cette méthode permet l’affichage du contenu du bloc (s’il existe déjà) </a:t>
            </a:r>
          </a:p>
          <a:p>
            <a:pPr algn="ctr"/>
            <a:r>
              <a:rPr lang="fr-FR" sz="1000" dirty="0" smtClean="0">
                <a:latin typeface="Kozuka Gothic Pro L" pitchFamily="34" charset="-128"/>
                <a:ea typeface="Kozuka Gothic Pro L" pitchFamily="34" charset="-128"/>
              </a:rPr>
              <a:t>avant sa réouverture. Ce qui permet de définir le placement du nouveau contenu.</a:t>
            </a:r>
          </a:p>
        </p:txBody>
      </p:sp>
      <p:sp>
        <p:nvSpPr>
          <p:cNvPr id="56" name="Rectangle à coins arrondis 55"/>
          <p:cNvSpPr/>
          <p:nvPr/>
        </p:nvSpPr>
        <p:spPr>
          <a:xfrm>
            <a:off x="4714876" y="1357298"/>
            <a:ext cx="3286148" cy="1071570"/>
          </a:xfrm>
          <a:prstGeom prst="roundRect">
            <a:avLst>
              <a:gd name="adj" fmla="val 4854"/>
            </a:avLst>
          </a:prstGeom>
          <a:gradFill flip="none" rotWithShape="1">
            <a:gsLst>
              <a:gs pos="0">
                <a:srgbClr val="FF6600">
                  <a:shade val="30000"/>
                  <a:satMod val="115000"/>
                </a:srgbClr>
              </a:gs>
              <a:gs pos="50000">
                <a:srgbClr val="FF6600">
                  <a:shade val="67500"/>
                  <a:satMod val="115000"/>
                </a:srgbClr>
              </a:gs>
              <a:gs pos="100000">
                <a:srgbClr val="FF6600">
                  <a:shade val="100000"/>
                  <a:satMod val="115000"/>
                </a:srgbClr>
              </a:gs>
            </a:gsLst>
            <a:lin ang="16200000" scaled="1"/>
            <a:tileRect/>
          </a:gradFill>
          <a:ln>
            <a:noFill/>
          </a:ln>
          <a:effectLst>
            <a:outerShdw blurRad="254000" dist="101600" dir="4440000" algn="t" rotWithShape="0">
              <a:prstClr val="black">
                <a:alpha val="56000"/>
              </a:prstClr>
            </a:outerShdw>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fr-FR" sz="1200" dirty="0" smtClean="0">
                <a:latin typeface="HelveticaNeueLT Pro 85 Hv" pitchFamily="34" charset="0"/>
              </a:rPr>
              <a:t>« MEDIAS »</a:t>
            </a:r>
          </a:p>
          <a:p>
            <a:pPr algn="ctr"/>
            <a:endParaRPr lang="fr-FR" sz="1000" dirty="0" smtClean="0">
              <a:latin typeface="Kozuka Gothic Pro L" pitchFamily="34" charset="-128"/>
              <a:ea typeface="Kozuka Gothic Pro L" pitchFamily="34" charset="-128"/>
            </a:endParaRPr>
          </a:p>
          <a:p>
            <a:pPr algn="ctr"/>
            <a:r>
              <a:rPr lang="fr-FR" sz="1000" dirty="0" smtClean="0">
                <a:latin typeface="Kozuka Gothic Pro L" pitchFamily="34" charset="-128"/>
                <a:ea typeface="Kozuka Gothic Pro L" pitchFamily="34" charset="-128"/>
              </a:rPr>
              <a:t>Par convention (et surtout par sécurité), toutes les ressources publiques doivent se trouver dans un dossier nommé « medias » à la racine du projet.</a:t>
            </a:r>
          </a:p>
        </p:txBody>
      </p:sp>
      <p:cxnSp>
        <p:nvCxnSpPr>
          <p:cNvPr id="57" name="Connecteur droit 56"/>
          <p:cNvCxnSpPr/>
          <p:nvPr/>
        </p:nvCxnSpPr>
        <p:spPr>
          <a:xfrm rot="16200000" flipV="1">
            <a:off x="5965041" y="2678901"/>
            <a:ext cx="928694" cy="142876"/>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Le routage </a:t>
            </a:r>
            <a:r>
              <a:rPr lang="fr-FR" sz="2000" dirty="0" smtClean="0"/>
              <a:t>1/2</a:t>
            </a:r>
            <a:endParaRPr lang="fr-FR" dirty="0"/>
          </a:p>
        </p:txBody>
      </p:sp>
      <p:sp>
        <p:nvSpPr>
          <p:cNvPr id="4" name="Espace réservé de la date 3"/>
          <p:cNvSpPr>
            <a:spLocks noGrp="1"/>
          </p:cNvSpPr>
          <p:nvPr>
            <p:ph type="dt" sz="half" idx="10"/>
          </p:nvPr>
        </p:nvSpPr>
        <p:spPr/>
        <p:txBody>
          <a:bodyPr/>
          <a:lstStyle/>
          <a:p>
            <a:fld id="{102501EB-CB1D-4676-84AB-AFB78933EC7B}" type="datetime1">
              <a:rPr lang="fr-FR" smtClean="0"/>
              <a:pPr/>
              <a:t>15/04/2014</a:t>
            </a:fld>
            <a:endParaRPr lang="fr-FR"/>
          </a:p>
        </p:txBody>
      </p:sp>
      <p:sp>
        <p:nvSpPr>
          <p:cNvPr id="6" name="Espace réservé du numéro de diapositive 5"/>
          <p:cNvSpPr>
            <a:spLocks noGrp="1"/>
          </p:cNvSpPr>
          <p:nvPr>
            <p:ph type="sldNum" sz="quarter" idx="12"/>
          </p:nvPr>
        </p:nvSpPr>
        <p:spPr/>
        <p:txBody>
          <a:bodyPr/>
          <a:lstStyle/>
          <a:p>
            <a:fld id="{3C58F5FD-E7BB-4E8A-AC08-B8E371E51E7F}" type="slidenum">
              <a:rPr lang="fr-FR" smtClean="0"/>
              <a:pPr/>
              <a:t>22</a:t>
            </a:fld>
            <a:endParaRPr lang="fr-FR"/>
          </a:p>
        </p:txBody>
      </p:sp>
      <p:sp>
        <p:nvSpPr>
          <p:cNvPr id="7" name="Espace réservé du contenu 2"/>
          <p:cNvSpPr txBox="1">
            <a:spLocks/>
          </p:cNvSpPr>
          <p:nvPr/>
        </p:nvSpPr>
        <p:spPr>
          <a:xfrm>
            <a:off x="611560" y="1700808"/>
            <a:ext cx="8075240" cy="4657150"/>
          </a:xfrm>
          <a:prstGeom prst="rect">
            <a:avLst/>
          </a:prstGeom>
        </p:spPr>
        <p:txBody>
          <a:bodyPr vert="horz" lIns="91440" tIns="45720" rIns="91440" bIns="45720" rtlCol="0">
            <a:normAutofit/>
          </a:bodyPr>
          <a:lstStyle/>
          <a:p>
            <a:pPr marL="0" marR="0" lvl="0" indent="12700" algn="l" defTabSz="914400" rtl="0" eaLnBrk="1" fontAlgn="auto" latinLnBrk="0" hangingPunct="1">
              <a:lnSpc>
                <a:spcPct val="80000"/>
              </a:lnSpc>
              <a:spcBef>
                <a:spcPct val="20000"/>
              </a:spcBef>
              <a:spcAft>
                <a:spcPts val="0"/>
              </a:spcAft>
              <a:buClr>
                <a:schemeClr val="bg1"/>
              </a:buClr>
              <a:buSzTx/>
              <a:buFont typeface="Arial" pitchFamily="34" charset="0"/>
              <a:buNone/>
              <a:tabLst/>
              <a:defRPr/>
            </a:pPr>
            <a:r>
              <a:rPr kumimoji="0" lang="fr-FR" b="0" i="0" u="none" strike="noStrike" kern="1200" cap="none" spc="0" normalizeH="0" baseline="0" noProof="0" dirty="0" smtClean="0">
                <a:ln>
                  <a:noFill/>
                </a:ln>
                <a:solidFill>
                  <a:srgbClr val="FF6600"/>
                </a:solidFill>
                <a:effectLst/>
                <a:uLnTx/>
                <a:uFillTx/>
                <a:latin typeface="Kozuka Gothic Pro L" pitchFamily="34" charset="-128"/>
                <a:ea typeface="Kozuka Gothic Pro L" pitchFamily="34" charset="-128"/>
                <a:cs typeface="+mn-cs"/>
              </a:rPr>
              <a:t>Explication</a:t>
            </a:r>
            <a:r>
              <a:rPr kumimoji="0" lang="fr-FR" b="0" i="0" u="none" strike="noStrike" kern="1200" cap="none" spc="0" normalizeH="0" noProof="0" dirty="0" smtClean="0">
                <a:ln>
                  <a:noFill/>
                </a:ln>
                <a:solidFill>
                  <a:srgbClr val="FF6600"/>
                </a:solidFill>
                <a:effectLst/>
                <a:uLnTx/>
                <a:uFillTx/>
                <a:latin typeface="Kozuka Gothic Pro L" pitchFamily="34" charset="-128"/>
                <a:ea typeface="Kozuka Gothic Pro L" pitchFamily="34" charset="-128"/>
                <a:cs typeface="+mn-cs"/>
              </a:rPr>
              <a:t> </a:t>
            </a:r>
            <a:r>
              <a:rPr kumimoji="0" lang="fr-FR" b="0" i="0" u="none" strike="noStrike" kern="1200" cap="none" spc="0" normalizeH="0" baseline="0" noProof="0" dirty="0" smtClean="0">
                <a:ln>
                  <a:noFill/>
                </a:ln>
                <a:solidFill>
                  <a:srgbClr val="FF6600"/>
                </a:solidFill>
                <a:effectLst/>
                <a:uLnTx/>
                <a:uFillTx/>
                <a:latin typeface="Kozuka Gothic Pro L" pitchFamily="34" charset="-128"/>
                <a:ea typeface="Kozuka Gothic Pro L" pitchFamily="34" charset="-128"/>
                <a:cs typeface="+mn-cs"/>
              </a:rPr>
              <a:t>:</a:t>
            </a:r>
          </a:p>
          <a:p>
            <a:pPr marL="0" marR="0" lvl="0" indent="12700" algn="l" defTabSz="914400" rtl="0" eaLnBrk="1" fontAlgn="auto" latinLnBrk="0" hangingPunct="1">
              <a:lnSpc>
                <a:spcPct val="80000"/>
              </a:lnSpc>
              <a:spcBef>
                <a:spcPct val="20000"/>
              </a:spcBef>
              <a:spcAft>
                <a:spcPts val="0"/>
              </a:spcAft>
              <a:buClr>
                <a:schemeClr val="bg1"/>
              </a:buClr>
              <a:buSzTx/>
              <a:buFont typeface="Arial" pitchFamily="34" charset="0"/>
              <a:buNone/>
              <a:tabLst/>
              <a:defRPr/>
            </a:pPr>
            <a:endParaRPr lang="fr-FR" sz="1900" dirty="0" smtClean="0">
              <a:solidFill>
                <a:srgbClr val="FF6600"/>
              </a:solidFill>
              <a:latin typeface="Kozuka Gothic Pro L" pitchFamily="34" charset="-128"/>
              <a:ea typeface="Kozuka Gothic Pro L" pitchFamily="34" charset="-128"/>
            </a:endParaRPr>
          </a:p>
          <a:p>
            <a:pPr lvl="0" indent="12700">
              <a:lnSpc>
                <a:spcPct val="80000"/>
              </a:lnSpc>
              <a:spcBef>
                <a:spcPct val="20000"/>
              </a:spcBef>
              <a:buClr>
                <a:schemeClr val="bg1"/>
              </a:buClr>
              <a:defRPr/>
            </a:pPr>
            <a:r>
              <a:rPr lang="fr-FR" sz="1600" dirty="0" smtClean="0">
                <a:solidFill>
                  <a:schemeClr val="bg1"/>
                </a:solidFill>
                <a:latin typeface="Kozuka Gothic Pro L" pitchFamily="34" charset="-128"/>
                <a:ea typeface="Kozuka Gothic Pro L" pitchFamily="34" charset="-128"/>
              </a:rPr>
              <a:t>Nous savons maintenant que le contrôleur est choisi en fonction des paramètres « </a:t>
            </a:r>
            <a:r>
              <a:rPr lang="fr-FR" sz="1600" dirty="0" err="1" smtClean="0">
                <a:solidFill>
                  <a:schemeClr val="bg1"/>
                </a:solidFill>
                <a:latin typeface="Kozuka Gothic Pro L" pitchFamily="34" charset="-128"/>
                <a:ea typeface="Kozuka Gothic Pro L" pitchFamily="34" charset="-128"/>
              </a:rPr>
              <a:t>_module</a:t>
            </a:r>
            <a:r>
              <a:rPr lang="fr-FR" sz="1600" dirty="0" smtClean="0">
                <a:solidFill>
                  <a:schemeClr val="bg1"/>
                </a:solidFill>
                <a:latin typeface="Kozuka Gothic Pro L" pitchFamily="34" charset="-128"/>
                <a:ea typeface="Kozuka Gothic Pro L" pitchFamily="34" charset="-128"/>
              </a:rPr>
              <a:t> », « </a:t>
            </a:r>
            <a:r>
              <a:rPr lang="fr-FR" sz="1600" dirty="0" err="1" smtClean="0">
                <a:solidFill>
                  <a:schemeClr val="bg1"/>
                </a:solidFill>
                <a:latin typeface="Kozuka Gothic Pro L" pitchFamily="34" charset="-128"/>
                <a:ea typeface="Kozuka Gothic Pro L" pitchFamily="34" charset="-128"/>
              </a:rPr>
              <a:t>_controller</a:t>
            </a:r>
            <a:r>
              <a:rPr lang="fr-FR" sz="1600" dirty="0" smtClean="0">
                <a:solidFill>
                  <a:schemeClr val="bg1"/>
                </a:solidFill>
                <a:latin typeface="Kozuka Gothic Pro L" pitchFamily="34" charset="-128"/>
                <a:ea typeface="Kozuka Gothic Pro L" pitchFamily="34" charset="-128"/>
              </a:rPr>
              <a:t> » et « </a:t>
            </a:r>
            <a:r>
              <a:rPr lang="fr-FR" sz="1600" dirty="0" err="1" smtClean="0">
                <a:solidFill>
                  <a:schemeClr val="bg1"/>
                </a:solidFill>
                <a:latin typeface="Kozuka Gothic Pro L" pitchFamily="34" charset="-128"/>
                <a:ea typeface="Kozuka Gothic Pro L" pitchFamily="34" charset="-128"/>
              </a:rPr>
              <a:t>_action</a:t>
            </a:r>
            <a:r>
              <a:rPr lang="fr-FR" sz="1600" dirty="0" smtClean="0">
                <a:solidFill>
                  <a:schemeClr val="bg1"/>
                </a:solidFill>
                <a:latin typeface="Kozuka Gothic Pro L" pitchFamily="34" charset="-128"/>
                <a:ea typeface="Kozuka Gothic Pro L" pitchFamily="34" charset="-128"/>
              </a:rPr>
              <a:t> » de l’objet « </a:t>
            </a:r>
            <a:r>
              <a:rPr lang="fr-FR" sz="1600" dirty="0" err="1" smtClean="0">
                <a:solidFill>
                  <a:schemeClr val="bg1"/>
                </a:solidFill>
                <a:latin typeface="Kozuka Gothic Pro L" pitchFamily="34" charset="-128"/>
                <a:ea typeface="Kozuka Gothic Pro L" pitchFamily="34" charset="-128"/>
              </a:rPr>
              <a:t>Request</a:t>
            </a:r>
            <a:r>
              <a:rPr lang="fr-FR" sz="1600" dirty="0" smtClean="0">
                <a:solidFill>
                  <a:schemeClr val="bg1"/>
                </a:solidFill>
                <a:latin typeface="Kozuka Gothic Pro L" pitchFamily="34" charset="-128"/>
                <a:ea typeface="Kozuka Gothic Pro L" pitchFamily="34" charset="-128"/>
              </a:rPr>
              <a:t> ». </a:t>
            </a:r>
          </a:p>
          <a:p>
            <a:pPr lvl="0" indent="12700">
              <a:lnSpc>
                <a:spcPct val="80000"/>
              </a:lnSpc>
              <a:spcBef>
                <a:spcPct val="20000"/>
              </a:spcBef>
              <a:buClr>
                <a:schemeClr val="bg1"/>
              </a:buClr>
              <a:defRPr/>
            </a:pPr>
            <a:endParaRPr lang="fr-FR" sz="1600" dirty="0" smtClean="0">
              <a:solidFill>
                <a:schemeClr val="bg1"/>
              </a:solidFill>
              <a:latin typeface="Kozuka Gothic Pro L" pitchFamily="34" charset="-128"/>
              <a:ea typeface="Kozuka Gothic Pro L" pitchFamily="34" charset="-128"/>
            </a:endParaRPr>
          </a:p>
          <a:p>
            <a:pPr lvl="0" indent="12700">
              <a:lnSpc>
                <a:spcPct val="80000"/>
              </a:lnSpc>
              <a:spcBef>
                <a:spcPct val="20000"/>
              </a:spcBef>
              <a:buClr>
                <a:schemeClr val="bg1"/>
              </a:buClr>
              <a:defRPr/>
            </a:pPr>
            <a:r>
              <a:rPr lang="fr-FR" sz="1600" dirty="0" smtClean="0">
                <a:solidFill>
                  <a:schemeClr val="bg1"/>
                </a:solidFill>
                <a:latin typeface="Kozuka Gothic Pro L" pitchFamily="34" charset="-128"/>
                <a:ea typeface="Kozuka Gothic Pro L" pitchFamily="34" charset="-128"/>
              </a:rPr>
              <a:t>Mais comment définir ses variables ?</a:t>
            </a:r>
          </a:p>
          <a:p>
            <a:pPr lvl="0" indent="12700">
              <a:lnSpc>
                <a:spcPct val="80000"/>
              </a:lnSpc>
              <a:spcBef>
                <a:spcPct val="20000"/>
              </a:spcBef>
              <a:buClr>
                <a:schemeClr val="bg1"/>
              </a:buClr>
              <a:defRPr/>
            </a:pPr>
            <a:endParaRPr lang="fr-FR" sz="1600" dirty="0" smtClean="0">
              <a:solidFill>
                <a:schemeClr val="bg1"/>
              </a:solidFill>
              <a:latin typeface="Kozuka Gothic Pro L" pitchFamily="34" charset="-128"/>
              <a:ea typeface="Kozuka Gothic Pro L" pitchFamily="34" charset="-128"/>
            </a:endParaRPr>
          </a:p>
          <a:p>
            <a:pPr lvl="0" indent="12700">
              <a:lnSpc>
                <a:spcPct val="80000"/>
              </a:lnSpc>
              <a:spcBef>
                <a:spcPct val="20000"/>
              </a:spcBef>
              <a:buClr>
                <a:schemeClr val="bg1"/>
              </a:buClr>
              <a:defRPr/>
            </a:pPr>
            <a:r>
              <a:rPr lang="fr-FR" sz="1600" dirty="0" smtClean="0">
                <a:solidFill>
                  <a:schemeClr val="bg1"/>
                </a:solidFill>
                <a:latin typeface="Kozuka Gothic Pro L" pitchFamily="34" charset="-128"/>
                <a:ea typeface="Kozuka Gothic Pro L" pitchFamily="34" charset="-128"/>
              </a:rPr>
              <a:t>C’est ici qu’intervient le routage, </a:t>
            </a:r>
            <a:r>
              <a:rPr lang="fr-FR" sz="1600" dirty="0" smtClean="0">
                <a:solidFill>
                  <a:schemeClr val="bg1"/>
                </a:solidFill>
                <a:latin typeface="Kozuka Gothic Pr6N L" pitchFamily="34" charset="-128"/>
                <a:ea typeface="Kozuka Gothic Pr6N L" pitchFamily="34" charset="-128"/>
              </a:rPr>
              <a:t>qui consiste à analyser l'URI définie (la partie après l'URL de base) et la décomposer en valeurs déterminant </a:t>
            </a:r>
            <a:r>
              <a:rPr lang="fr-FR" sz="1600" dirty="0" smtClean="0">
                <a:solidFill>
                  <a:schemeClr val="bg1"/>
                </a:solidFill>
                <a:latin typeface="Kozuka Gothic Pr6N L" pitchFamily="34" charset="-128"/>
                <a:ea typeface="Kozuka Gothic Pr6N L" pitchFamily="34" charset="-128"/>
              </a:rPr>
              <a:t>quel </a:t>
            </a:r>
            <a:r>
              <a:rPr lang="fr-FR" sz="1600" dirty="0" smtClean="0">
                <a:solidFill>
                  <a:schemeClr val="bg1"/>
                </a:solidFill>
                <a:latin typeface="Kozuka Gothic Pr6N L" pitchFamily="34" charset="-128"/>
                <a:ea typeface="Kozuka Gothic Pr6N L" pitchFamily="34" charset="-128"/>
              </a:rPr>
              <a:t>module, contrôleur et action doivent recevoir la requête.</a:t>
            </a:r>
          </a:p>
          <a:p>
            <a:pPr lvl="0" indent="12700">
              <a:lnSpc>
                <a:spcPct val="80000"/>
              </a:lnSpc>
              <a:spcBef>
                <a:spcPct val="20000"/>
              </a:spcBef>
              <a:buClr>
                <a:schemeClr val="bg1"/>
              </a:buClr>
              <a:defRPr/>
            </a:pPr>
            <a:endParaRPr lang="fr-FR" sz="1600" dirty="0" smtClean="0">
              <a:solidFill>
                <a:schemeClr val="bg1"/>
              </a:solidFill>
              <a:latin typeface="Kozuka Gothic Pr6N L" pitchFamily="34" charset="-128"/>
              <a:ea typeface="Kozuka Gothic Pr6N L" pitchFamily="34" charset="-128"/>
            </a:endParaRPr>
          </a:p>
          <a:p>
            <a:pPr lvl="0" indent="12700">
              <a:lnSpc>
                <a:spcPct val="80000"/>
              </a:lnSpc>
              <a:spcBef>
                <a:spcPct val="20000"/>
              </a:spcBef>
              <a:buClr>
                <a:schemeClr val="bg1"/>
              </a:buClr>
              <a:defRPr/>
            </a:pPr>
            <a:r>
              <a:rPr lang="fr-FR" sz="1600" dirty="0" smtClean="0">
                <a:solidFill>
                  <a:schemeClr val="bg1"/>
                </a:solidFill>
                <a:latin typeface="Kozuka Gothic Pr6N L" pitchFamily="34" charset="-128"/>
                <a:ea typeface="Kozuka Gothic Pr6N L" pitchFamily="34" charset="-128"/>
              </a:rPr>
              <a:t>Un service « </a:t>
            </a:r>
            <a:r>
              <a:rPr lang="fr-FR" sz="1600" dirty="0" err="1" smtClean="0">
                <a:solidFill>
                  <a:schemeClr val="bg1"/>
                </a:solidFill>
                <a:latin typeface="Kozuka Gothic Pr6N L" pitchFamily="34" charset="-128"/>
                <a:ea typeface="Kozuka Gothic Pr6N L" pitchFamily="34" charset="-128"/>
              </a:rPr>
              <a:t>routing</a:t>
            </a:r>
            <a:r>
              <a:rPr lang="fr-FR" sz="1600" dirty="0" smtClean="0">
                <a:solidFill>
                  <a:schemeClr val="bg1"/>
                </a:solidFill>
                <a:latin typeface="Kozuka Gothic Pr6N L" pitchFamily="34" charset="-128"/>
                <a:ea typeface="Kozuka Gothic Pr6N L" pitchFamily="34" charset="-128"/>
              </a:rPr>
              <a:t> » est préconfiguré dans le squelette de l’application. Il charge par défaut le fichier « AppExtend/</a:t>
            </a:r>
            <a:r>
              <a:rPr lang="fr-FR" sz="1600" dirty="0" err="1" smtClean="0">
                <a:solidFill>
                  <a:schemeClr val="bg1"/>
                </a:solidFill>
                <a:latin typeface="Kozuka Gothic Pr6N L" pitchFamily="34" charset="-128"/>
                <a:ea typeface="Kozuka Gothic Pr6N L" pitchFamily="34" charset="-128"/>
              </a:rPr>
              <a:t>resources</a:t>
            </a:r>
            <a:r>
              <a:rPr lang="fr-FR" sz="1600" dirty="0" smtClean="0">
                <a:solidFill>
                  <a:schemeClr val="bg1"/>
                </a:solidFill>
                <a:latin typeface="Kozuka Gothic Pr6N L" pitchFamily="34" charset="-128"/>
                <a:ea typeface="Kozuka Gothic Pr6N L" pitchFamily="34" charset="-128"/>
              </a:rPr>
              <a:t>/routes/routes.php ».  </a:t>
            </a:r>
          </a:p>
          <a:p>
            <a:pPr lvl="0" indent="12700">
              <a:lnSpc>
                <a:spcPct val="80000"/>
              </a:lnSpc>
              <a:spcBef>
                <a:spcPct val="20000"/>
              </a:spcBef>
              <a:buClr>
                <a:schemeClr val="bg1"/>
              </a:buClr>
              <a:defRPr/>
            </a:pPr>
            <a:r>
              <a:rPr lang="fr-FR" sz="1600" dirty="0" smtClean="0">
                <a:solidFill>
                  <a:schemeClr val="bg1"/>
                </a:solidFill>
                <a:latin typeface="Kozuka Gothic Pr6N L" pitchFamily="34" charset="-128"/>
                <a:ea typeface="Kozuka Gothic Pr6N L" pitchFamily="34" charset="-128"/>
              </a:rPr>
              <a:t>Il se base sur l’écouteur « </a:t>
            </a:r>
            <a:r>
              <a:rPr lang="fr-FR" sz="1600" dirty="0" err="1" smtClean="0">
                <a:solidFill>
                  <a:schemeClr val="bg1"/>
                </a:solidFill>
                <a:latin typeface="Kozuka Gothic Pr6N L" pitchFamily="34" charset="-128"/>
                <a:ea typeface="Kozuka Gothic Pr6N L" pitchFamily="34" charset="-128"/>
              </a:rPr>
              <a:t>ApplicationEvent</a:t>
            </a:r>
            <a:r>
              <a:rPr lang="fr-FR" sz="1600" dirty="0" smtClean="0">
                <a:solidFill>
                  <a:schemeClr val="bg1"/>
                </a:solidFill>
                <a:latin typeface="Kozuka Gothic Pr6N L" pitchFamily="34" charset="-128"/>
                <a:ea typeface="Kozuka Gothic Pr6N L" pitchFamily="34" charset="-128"/>
              </a:rPr>
              <a:t>::FILTER_REQUEST » et configure l’objet « </a:t>
            </a:r>
            <a:r>
              <a:rPr lang="fr-FR" sz="1600" dirty="0" err="1" smtClean="0">
                <a:solidFill>
                  <a:schemeClr val="bg1"/>
                </a:solidFill>
                <a:latin typeface="Kozuka Gothic Pr6N L" pitchFamily="34" charset="-128"/>
                <a:ea typeface="Kozuka Gothic Pr6N L" pitchFamily="34" charset="-128"/>
              </a:rPr>
              <a:t>Request</a:t>
            </a:r>
            <a:r>
              <a:rPr lang="fr-FR" sz="1600" dirty="0" smtClean="0">
                <a:solidFill>
                  <a:schemeClr val="bg1"/>
                </a:solidFill>
                <a:latin typeface="Kozuka Gothic Pr6N L" pitchFamily="34" charset="-128"/>
                <a:ea typeface="Kozuka Gothic Pr6N L" pitchFamily="34" charset="-128"/>
              </a:rPr>
              <a:t> » selon les routes qui lui sont définis (chaque route se base sur un expression </a:t>
            </a:r>
            <a:r>
              <a:rPr lang="fr-FR" sz="1600" dirty="0" err="1" smtClean="0">
                <a:solidFill>
                  <a:schemeClr val="bg1"/>
                </a:solidFill>
                <a:latin typeface="Kozuka Gothic Pr6N L" pitchFamily="34" charset="-128"/>
                <a:ea typeface="Kozuka Gothic Pr6N L" pitchFamily="34" charset="-128"/>
              </a:rPr>
              <a:t>régulère</a:t>
            </a:r>
            <a:r>
              <a:rPr lang="fr-FR" sz="1600" dirty="0" smtClean="0">
                <a:solidFill>
                  <a:schemeClr val="bg1"/>
                </a:solidFill>
                <a:latin typeface="Kozuka Gothic Pr6N L" pitchFamily="34" charset="-128"/>
                <a:ea typeface="Kozuka Gothic Pr6N L" pitchFamily="34" charset="-128"/>
              </a:rPr>
              <a:t> afin de tenter une correspondance avec l’url).</a:t>
            </a:r>
          </a:p>
          <a:p>
            <a:pPr lvl="0" indent="12700">
              <a:lnSpc>
                <a:spcPct val="80000"/>
              </a:lnSpc>
              <a:spcBef>
                <a:spcPct val="20000"/>
              </a:spcBef>
              <a:buClr>
                <a:schemeClr val="bg1"/>
              </a:buClr>
              <a:defRPr/>
            </a:pPr>
            <a:endParaRPr lang="fr-FR" sz="1600" dirty="0" smtClean="0">
              <a:solidFill>
                <a:schemeClr val="bg1"/>
              </a:solidFill>
              <a:latin typeface="Kozuka Gothic Pr6N L" pitchFamily="34" charset="-128"/>
              <a:ea typeface="Kozuka Gothic Pr6N L" pitchFamily="34" charset="-128"/>
            </a:endParaRPr>
          </a:p>
          <a:p>
            <a:pPr indent="12700">
              <a:lnSpc>
                <a:spcPct val="80000"/>
              </a:lnSpc>
              <a:spcBef>
                <a:spcPct val="20000"/>
              </a:spcBef>
              <a:buClr>
                <a:schemeClr val="bg1"/>
              </a:buClr>
              <a:defRPr/>
            </a:pPr>
            <a:r>
              <a:rPr lang="fr-FR" sz="1600" dirty="0" smtClean="0">
                <a:solidFill>
                  <a:schemeClr val="bg1"/>
                </a:solidFill>
                <a:latin typeface="Kozuka Gothic Pro L" pitchFamily="34" charset="-128"/>
                <a:ea typeface="Kozuka Gothic Pro L" pitchFamily="34" charset="-128"/>
              </a:rPr>
              <a:t>Ce service prend en charge les fichiers de type « </a:t>
            </a:r>
            <a:r>
              <a:rPr lang="fr-FR" sz="1600" dirty="0" err="1" smtClean="0">
                <a:solidFill>
                  <a:schemeClr val="bg1"/>
                </a:solidFill>
                <a:latin typeface="Kozuka Gothic Pro L" pitchFamily="34" charset="-128"/>
                <a:ea typeface="Kozuka Gothic Pro L" pitchFamily="34" charset="-128"/>
              </a:rPr>
              <a:t>Array</a:t>
            </a:r>
            <a:r>
              <a:rPr lang="fr-FR" sz="1600" dirty="0" smtClean="0">
                <a:solidFill>
                  <a:schemeClr val="bg1"/>
                </a:solidFill>
                <a:latin typeface="Kozuka Gothic Pro L" pitchFamily="34" charset="-128"/>
                <a:ea typeface="Kozuka Gothic Pro L" pitchFamily="34" charset="-128"/>
              </a:rPr>
              <a:t> », « INI », « JSON » et « XML ». </a:t>
            </a:r>
            <a:endParaRPr lang="fr-FR" sz="1600" dirty="0" smtClean="0">
              <a:solidFill>
                <a:schemeClr val="bg1"/>
              </a:solidFill>
              <a:latin typeface="Kozuka Gothic Pr6N L" pitchFamily="34" charset="-128"/>
              <a:ea typeface="Kozuka Gothic Pr6N L" pitchFamily="34" charset="-128"/>
            </a:endParaRPr>
          </a:p>
          <a:p>
            <a:pPr marL="0" marR="0" lvl="0" indent="12700" algn="l" defTabSz="914400" rtl="0" eaLnBrk="1" fontAlgn="auto" latinLnBrk="0" hangingPunct="1">
              <a:lnSpc>
                <a:spcPct val="80000"/>
              </a:lnSpc>
              <a:spcBef>
                <a:spcPct val="20000"/>
              </a:spcBef>
              <a:spcAft>
                <a:spcPts val="0"/>
              </a:spcAft>
              <a:buClr>
                <a:schemeClr val="bg1"/>
              </a:buClr>
              <a:buSzTx/>
              <a:buFont typeface="Arial" pitchFamily="34" charset="0"/>
              <a:buNone/>
              <a:tabLst/>
              <a:defRPr/>
            </a:pPr>
            <a:endParaRPr lang="fr-FR" sz="1600" dirty="0" smtClean="0">
              <a:solidFill>
                <a:schemeClr val="bg1"/>
              </a:solidFill>
              <a:latin typeface="Kozuka Gothic Pro L" pitchFamily="34" charset="-128"/>
              <a:ea typeface="Kozuka Gothic Pro L" pitchFamily="34" charset="-128"/>
            </a:endParaRPr>
          </a:p>
          <a:p>
            <a:pPr marL="0" marR="0" lvl="0" indent="12700" algn="l" defTabSz="914400" rtl="0" eaLnBrk="1" fontAlgn="auto" latinLnBrk="0" hangingPunct="1">
              <a:lnSpc>
                <a:spcPct val="80000"/>
              </a:lnSpc>
              <a:spcBef>
                <a:spcPct val="20000"/>
              </a:spcBef>
              <a:spcAft>
                <a:spcPts val="0"/>
              </a:spcAft>
              <a:buClr>
                <a:schemeClr val="bg1"/>
              </a:buClr>
              <a:buSzTx/>
              <a:buFont typeface="Arial" pitchFamily="34" charset="0"/>
              <a:buNone/>
              <a:tabLst/>
              <a:defRPr/>
            </a:pPr>
            <a:endParaRPr lang="fr-FR" sz="1600" dirty="0" smtClean="0">
              <a:solidFill>
                <a:schemeClr val="bg1"/>
              </a:solidFill>
              <a:latin typeface="Kozuka Gothic Pro L" pitchFamily="34" charset="-128"/>
              <a:ea typeface="Kozuka Gothic Pro L" pitchFamily="34" charset="-128"/>
            </a:endParaRPr>
          </a:p>
          <a:p>
            <a:pPr lvl="0" indent="12700">
              <a:lnSpc>
                <a:spcPct val="80000"/>
              </a:lnSpc>
              <a:spcBef>
                <a:spcPct val="20000"/>
              </a:spcBef>
              <a:buClr>
                <a:schemeClr val="bg1"/>
              </a:buClr>
            </a:pPr>
            <a:endParaRPr lang="fr-FR" sz="1600" dirty="0" smtClean="0">
              <a:solidFill>
                <a:schemeClr val="bg1"/>
              </a:solidFill>
              <a:latin typeface="Kozuka Gothic Pro L" pitchFamily="34" charset="-128"/>
              <a:ea typeface="Kozuka Gothic Pro L" pitchFamily="34" charset="-128"/>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Le routage </a:t>
            </a:r>
            <a:r>
              <a:rPr lang="fr-FR" sz="2000" dirty="0" smtClean="0"/>
              <a:t>2/2</a:t>
            </a:r>
            <a:endParaRPr lang="fr-FR" dirty="0"/>
          </a:p>
        </p:txBody>
      </p:sp>
      <p:sp>
        <p:nvSpPr>
          <p:cNvPr id="4" name="Espace réservé de la date 3"/>
          <p:cNvSpPr>
            <a:spLocks noGrp="1"/>
          </p:cNvSpPr>
          <p:nvPr>
            <p:ph type="dt" sz="half" idx="10"/>
          </p:nvPr>
        </p:nvSpPr>
        <p:spPr/>
        <p:txBody>
          <a:bodyPr/>
          <a:lstStyle/>
          <a:p>
            <a:fld id="{102501EB-CB1D-4676-84AB-AFB78933EC7B}" type="datetime1">
              <a:rPr lang="fr-FR" smtClean="0"/>
              <a:pPr/>
              <a:t>15/04/2014</a:t>
            </a:fld>
            <a:endParaRPr lang="fr-FR"/>
          </a:p>
        </p:txBody>
      </p:sp>
      <p:sp>
        <p:nvSpPr>
          <p:cNvPr id="6" name="Espace réservé du numéro de diapositive 5"/>
          <p:cNvSpPr>
            <a:spLocks noGrp="1"/>
          </p:cNvSpPr>
          <p:nvPr>
            <p:ph type="sldNum" sz="quarter" idx="12"/>
          </p:nvPr>
        </p:nvSpPr>
        <p:spPr/>
        <p:txBody>
          <a:bodyPr/>
          <a:lstStyle/>
          <a:p>
            <a:fld id="{3C58F5FD-E7BB-4E8A-AC08-B8E371E51E7F}" type="slidenum">
              <a:rPr lang="fr-FR" smtClean="0"/>
              <a:pPr/>
              <a:t>23</a:t>
            </a:fld>
            <a:endParaRPr lang="fr-FR"/>
          </a:p>
        </p:txBody>
      </p:sp>
      <p:pic>
        <p:nvPicPr>
          <p:cNvPr id="7" name="Espace réservé du contenu 6" descr="DI.jpg"/>
          <p:cNvPicPr>
            <a:picLocks noGrp="1" noChangeAspect="1"/>
          </p:cNvPicPr>
          <p:nvPr>
            <p:ph idx="1"/>
          </p:nvPr>
        </p:nvPicPr>
        <p:blipFill>
          <a:blip r:embed="rId2" cstate="print"/>
          <a:stretch>
            <a:fillRect/>
          </a:stretch>
        </p:blipFill>
        <p:spPr>
          <a:xfrm>
            <a:off x="771294" y="2428868"/>
            <a:ext cx="3761387" cy="2171716"/>
          </a:xfrm>
        </p:spPr>
      </p:pic>
      <p:sp>
        <p:nvSpPr>
          <p:cNvPr id="8" name="Espace réservé du contenu 2"/>
          <p:cNvSpPr txBox="1">
            <a:spLocks/>
          </p:cNvSpPr>
          <p:nvPr/>
        </p:nvSpPr>
        <p:spPr>
          <a:xfrm>
            <a:off x="611560" y="1700808"/>
            <a:ext cx="8075240" cy="442308"/>
          </a:xfrm>
          <a:prstGeom prst="rect">
            <a:avLst/>
          </a:prstGeom>
        </p:spPr>
        <p:txBody>
          <a:bodyPr vert="horz" lIns="91440" tIns="45720" rIns="91440" bIns="45720" rtlCol="0">
            <a:normAutofit/>
          </a:bodyPr>
          <a:lstStyle/>
          <a:p>
            <a:pPr marL="0" marR="0" lvl="0" indent="12700" algn="l" defTabSz="914400" rtl="0" eaLnBrk="1" fontAlgn="auto" latinLnBrk="0" hangingPunct="1">
              <a:lnSpc>
                <a:spcPct val="80000"/>
              </a:lnSpc>
              <a:spcBef>
                <a:spcPct val="20000"/>
              </a:spcBef>
              <a:spcAft>
                <a:spcPts val="0"/>
              </a:spcAft>
              <a:buClr>
                <a:schemeClr val="bg1"/>
              </a:buClr>
              <a:buSzTx/>
              <a:buFont typeface="Arial" pitchFamily="34" charset="0"/>
              <a:buNone/>
              <a:tabLst/>
              <a:defRPr/>
            </a:pPr>
            <a:r>
              <a:rPr lang="fr-FR" sz="1900" dirty="0" smtClean="0">
                <a:solidFill>
                  <a:srgbClr val="FF6600"/>
                </a:solidFill>
                <a:latin typeface="Kozuka Gothic Pro L" pitchFamily="34" charset="-128"/>
                <a:ea typeface="Kozuka Gothic Pro L" pitchFamily="34" charset="-128"/>
              </a:rPr>
              <a:t>Exemple de routage </a:t>
            </a:r>
            <a:r>
              <a:rPr kumimoji="0" lang="fr-FR" sz="1900" b="0" i="0" u="none" strike="noStrike" kern="1200" cap="none" spc="0" normalizeH="0" baseline="0" noProof="0" dirty="0" smtClean="0">
                <a:ln>
                  <a:noFill/>
                </a:ln>
                <a:solidFill>
                  <a:srgbClr val="FF6600"/>
                </a:solidFill>
                <a:effectLst/>
                <a:uLnTx/>
                <a:uFillTx/>
                <a:latin typeface="Kozuka Gothic Pro L" pitchFamily="34" charset="-128"/>
                <a:ea typeface="Kozuka Gothic Pro L" pitchFamily="34" charset="-128"/>
                <a:cs typeface="+mn-cs"/>
              </a:rPr>
              <a:t>:</a:t>
            </a:r>
            <a:endParaRPr lang="fr-FR" sz="1700" dirty="0" smtClean="0">
              <a:solidFill>
                <a:schemeClr val="bg1"/>
              </a:solidFill>
              <a:latin typeface="Kozuka Gothic Pro L" pitchFamily="34" charset="-128"/>
              <a:ea typeface="Kozuka Gothic Pro L" pitchFamily="34" charset="-128"/>
            </a:endParaRPr>
          </a:p>
        </p:txBody>
      </p:sp>
      <p:cxnSp>
        <p:nvCxnSpPr>
          <p:cNvPr id="9" name="Connecteur droit 8"/>
          <p:cNvCxnSpPr/>
          <p:nvPr/>
        </p:nvCxnSpPr>
        <p:spPr>
          <a:xfrm flipV="1">
            <a:off x="2857488" y="2500306"/>
            <a:ext cx="2357454" cy="35719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0" name="Rectangle à coins arrondis 9"/>
          <p:cNvSpPr/>
          <p:nvPr/>
        </p:nvSpPr>
        <p:spPr>
          <a:xfrm>
            <a:off x="5072066" y="2285992"/>
            <a:ext cx="3071834" cy="1214446"/>
          </a:xfrm>
          <a:prstGeom prst="roundRect">
            <a:avLst>
              <a:gd name="adj" fmla="val 4854"/>
            </a:avLst>
          </a:prstGeom>
          <a:gradFill flip="none" rotWithShape="1">
            <a:gsLst>
              <a:gs pos="0">
                <a:schemeClr val="tx1">
                  <a:lumMod val="65000"/>
                  <a:lumOff val="35000"/>
                  <a:shade val="30000"/>
                  <a:satMod val="115000"/>
                </a:schemeClr>
              </a:gs>
              <a:gs pos="50000">
                <a:schemeClr val="tx1">
                  <a:lumMod val="65000"/>
                  <a:lumOff val="35000"/>
                  <a:shade val="67500"/>
                  <a:satMod val="115000"/>
                </a:schemeClr>
              </a:gs>
              <a:gs pos="100000">
                <a:schemeClr val="tx1">
                  <a:lumMod val="65000"/>
                  <a:lumOff val="35000"/>
                  <a:shade val="100000"/>
                  <a:satMod val="115000"/>
                </a:schemeClr>
              </a:gs>
            </a:gsLst>
            <a:lin ang="16200000" scaled="1"/>
            <a:tileRect/>
          </a:gradFill>
          <a:ln>
            <a:noFill/>
          </a:ln>
          <a:effectLst>
            <a:outerShdw blurRad="254000" dist="101600" dir="4440000" algn="t" rotWithShape="0">
              <a:prstClr val="black">
                <a:alpha val="56000"/>
              </a:prstClr>
            </a:outerShdw>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fr-FR" sz="1000" dirty="0" smtClean="0">
                <a:latin typeface="HelveticaNeueLT Pro 85 Hv" pitchFamily="34" charset="0"/>
              </a:rPr>
              <a:t>ROUTE « ELIXIR_WELCOME »</a:t>
            </a:r>
          </a:p>
          <a:p>
            <a:endParaRPr lang="fr-FR" sz="700" dirty="0" smtClean="0">
              <a:latin typeface="HelveticaNeueLT Pro 45 Lt" pitchFamily="34" charset="0"/>
            </a:endParaRPr>
          </a:p>
          <a:p>
            <a:pPr algn="ctr"/>
            <a:r>
              <a:rPr lang="fr-FR" sz="1000" dirty="0" smtClean="0">
                <a:latin typeface="HelveticaNeueLT Pro 45 Lt" pitchFamily="34" charset="0"/>
              </a:rPr>
              <a:t>La clé « </a:t>
            </a:r>
            <a:r>
              <a:rPr lang="fr-FR" sz="1000" dirty="0" err="1" smtClean="0">
                <a:latin typeface="HelveticaNeueLT Pro 45 Lt" pitchFamily="34" charset="0"/>
              </a:rPr>
              <a:t>regex</a:t>
            </a:r>
            <a:r>
              <a:rPr lang="fr-FR" sz="1000" dirty="0" smtClean="0">
                <a:latin typeface="HelveticaNeueLT Pro 45 Lt" pitchFamily="34" charset="0"/>
              </a:rPr>
              <a:t> » sert à la correspondance avec l’url.</a:t>
            </a:r>
          </a:p>
          <a:p>
            <a:pPr algn="ctr"/>
            <a:r>
              <a:rPr lang="fr-FR" sz="1000" dirty="0" smtClean="0">
                <a:latin typeface="HelveticaNeueLT Pro 45 Lt" pitchFamily="34" charset="0"/>
              </a:rPr>
              <a:t>La clé « </a:t>
            </a:r>
            <a:r>
              <a:rPr lang="fr-FR" sz="1000" dirty="0" err="1" smtClean="0">
                <a:latin typeface="HelveticaNeueLT Pro 45 Lt" pitchFamily="34" charset="0"/>
              </a:rPr>
              <a:t>parameters</a:t>
            </a:r>
            <a:r>
              <a:rPr lang="fr-FR" sz="1000" dirty="0" smtClean="0">
                <a:latin typeface="HelveticaNeueLT Pro 45 Lt" pitchFamily="34" charset="0"/>
              </a:rPr>
              <a:t> » défini les paramètres par défaut qui seront </a:t>
            </a:r>
            <a:r>
              <a:rPr lang="fr-FR" sz="1000" dirty="0" smtClean="0">
                <a:latin typeface="HelveticaNeueLT Pro 45 Lt" pitchFamily="34" charset="0"/>
              </a:rPr>
              <a:t>injectés </a:t>
            </a:r>
            <a:r>
              <a:rPr lang="fr-FR" sz="1000" dirty="0" smtClean="0">
                <a:latin typeface="HelveticaNeueLT Pro 45 Lt" pitchFamily="34" charset="0"/>
              </a:rPr>
              <a:t>à l’objet « </a:t>
            </a:r>
            <a:r>
              <a:rPr lang="fr-FR" sz="1000" dirty="0" err="1" smtClean="0">
                <a:latin typeface="HelveticaNeueLT Pro 45 Lt" pitchFamily="34" charset="0"/>
              </a:rPr>
              <a:t>Request</a:t>
            </a:r>
            <a:r>
              <a:rPr lang="fr-FR" sz="1000" dirty="0" smtClean="0">
                <a:latin typeface="HelveticaNeueLT Pro 45 Lt" pitchFamily="34" charset="0"/>
              </a:rPr>
              <a:t> ».</a:t>
            </a:r>
          </a:p>
          <a:p>
            <a:pPr algn="ctr"/>
            <a:r>
              <a:rPr lang="fr-FR" sz="1000" dirty="0" smtClean="0">
                <a:latin typeface="HelveticaNeueLT Pro 45 Lt" pitchFamily="34" charset="0"/>
              </a:rPr>
              <a:t>La clé « </a:t>
            </a:r>
            <a:r>
              <a:rPr lang="fr-FR" sz="1000" dirty="0" err="1" smtClean="0">
                <a:latin typeface="HelveticaNeueLT Pro 45 Lt" pitchFamily="34" charset="0"/>
              </a:rPr>
              <a:t>priority</a:t>
            </a:r>
            <a:r>
              <a:rPr lang="fr-FR" sz="1000" dirty="0" smtClean="0">
                <a:latin typeface="HelveticaNeueLT Pro 45 Lt" pitchFamily="34" charset="0"/>
              </a:rPr>
              <a:t> » permet de redéfinir l’ordre d’apparition des routes. </a:t>
            </a:r>
          </a:p>
          <a:p>
            <a:pPr algn="ctr"/>
            <a:endParaRPr lang="fr-FR" sz="1000" dirty="0" smtClean="0">
              <a:latin typeface="HelveticaNeueLT Pro 45 Lt" pitchFamily="34" charset="0"/>
            </a:endParaRPr>
          </a:p>
          <a:p>
            <a:pPr algn="ctr"/>
            <a:r>
              <a:rPr lang="fr-FR" sz="1000" dirty="0" smtClean="0">
                <a:latin typeface="HelveticaNeueLT Pro 45 Lt" pitchFamily="34" charset="0"/>
              </a:rPr>
              <a:t> </a:t>
            </a:r>
            <a:endParaRPr lang="fr-FR" sz="1000" dirty="0">
              <a:latin typeface="HelveticaNeueLT Pro 45 Lt" pitchFamily="34" charset="0"/>
            </a:endParaRPr>
          </a:p>
        </p:txBody>
      </p:sp>
      <p:cxnSp>
        <p:nvCxnSpPr>
          <p:cNvPr id="13" name="Connecteur droit 12"/>
          <p:cNvCxnSpPr/>
          <p:nvPr/>
        </p:nvCxnSpPr>
        <p:spPr>
          <a:xfrm>
            <a:off x="4214810" y="4000504"/>
            <a:ext cx="1000132" cy="142876"/>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6" name="Rectangle à coins arrondis 15"/>
          <p:cNvSpPr/>
          <p:nvPr/>
        </p:nvSpPr>
        <p:spPr>
          <a:xfrm>
            <a:off x="5072066" y="4000504"/>
            <a:ext cx="3643338" cy="2000264"/>
          </a:xfrm>
          <a:prstGeom prst="roundRect">
            <a:avLst>
              <a:gd name="adj" fmla="val 4854"/>
            </a:avLst>
          </a:prstGeom>
          <a:gradFill flip="none" rotWithShape="1">
            <a:gsLst>
              <a:gs pos="0">
                <a:schemeClr val="tx1">
                  <a:lumMod val="65000"/>
                  <a:lumOff val="35000"/>
                  <a:shade val="30000"/>
                  <a:satMod val="115000"/>
                </a:schemeClr>
              </a:gs>
              <a:gs pos="50000">
                <a:schemeClr val="tx1">
                  <a:lumMod val="65000"/>
                  <a:lumOff val="35000"/>
                  <a:shade val="67500"/>
                  <a:satMod val="115000"/>
                </a:schemeClr>
              </a:gs>
              <a:gs pos="100000">
                <a:schemeClr val="tx1">
                  <a:lumMod val="65000"/>
                  <a:lumOff val="35000"/>
                  <a:shade val="100000"/>
                  <a:satMod val="115000"/>
                </a:schemeClr>
              </a:gs>
            </a:gsLst>
            <a:lin ang="16200000" scaled="1"/>
            <a:tileRect/>
          </a:gradFill>
          <a:ln>
            <a:noFill/>
          </a:ln>
          <a:effectLst>
            <a:outerShdw blurRad="254000" dist="101600" dir="4440000" algn="t" rotWithShape="0">
              <a:prstClr val="black">
                <a:alpha val="56000"/>
              </a:prstClr>
            </a:outerShdw>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fr-FR" sz="1000" dirty="0" smtClean="0">
                <a:latin typeface="HelveticaNeueLT Pro 85 Hv" pitchFamily="34" charset="0"/>
              </a:rPr>
              <a:t>ROUTE « APP »</a:t>
            </a:r>
          </a:p>
          <a:p>
            <a:endParaRPr lang="fr-FR" sz="700" dirty="0" smtClean="0">
              <a:latin typeface="HelveticaNeueLT Pro 45 Lt" pitchFamily="34" charset="0"/>
            </a:endParaRPr>
          </a:p>
          <a:p>
            <a:pPr algn="ctr"/>
            <a:r>
              <a:rPr lang="fr-FR" sz="1000" dirty="0" smtClean="0">
                <a:latin typeface="HelveticaNeueLT Pro 45 Lt" pitchFamily="34" charset="0"/>
              </a:rPr>
              <a:t>La clé « options » défini les contraintes nécessaires à la correspondance. La liaison se fait via la nomenclature « {CONTRAINTE} » dans l’expression. Ici par exemple il faut que la correspondance avec le paramètre « </a:t>
            </a:r>
            <a:r>
              <a:rPr lang="fr-FR" sz="1000" dirty="0" err="1" smtClean="0">
                <a:latin typeface="HelveticaNeueLT Pro 45 Lt" pitchFamily="34" charset="0"/>
              </a:rPr>
              <a:t>_controller</a:t>
            </a:r>
            <a:r>
              <a:rPr lang="fr-FR" sz="1000" dirty="0" smtClean="0">
                <a:latin typeface="HelveticaNeueLT Pro 45 Lt" pitchFamily="34" charset="0"/>
              </a:rPr>
              <a:t> » soit de type « [a-</a:t>
            </a:r>
            <a:r>
              <a:rPr lang="fr-FR" sz="1000" dirty="0" err="1" smtClean="0">
                <a:latin typeface="HelveticaNeueLT Pro 45 Lt" pitchFamily="34" charset="0"/>
              </a:rPr>
              <a:t>zA</a:t>
            </a:r>
            <a:r>
              <a:rPr lang="fr-FR" sz="1000" dirty="0" smtClean="0">
                <a:latin typeface="HelveticaNeueLT Pro 45 Lt" pitchFamily="34" charset="0"/>
              </a:rPr>
              <a:t>-Z0-9\-_]+ ». La contrainte « * », elle, permet d’autoriser les paramètres supplémentaires (de type {EXPRESSION}/param1/value1/param2/value2).</a:t>
            </a:r>
          </a:p>
          <a:p>
            <a:pPr algn="ctr"/>
            <a:endParaRPr lang="fr-FR" sz="1000" dirty="0" smtClean="0">
              <a:latin typeface="HelveticaNeueLT Pro 45 Lt" pitchFamily="34" charset="0"/>
            </a:endParaRPr>
          </a:p>
          <a:p>
            <a:pPr algn="ctr"/>
            <a:r>
              <a:rPr lang="fr-FR" sz="1000" dirty="0" smtClean="0">
                <a:latin typeface="HelveticaNeueLT Pro 45 Lt" pitchFamily="34" charset="0"/>
              </a:rPr>
              <a:t>Il existe d’autres type de contraintes comme l’utilisation d’HTTPS, de filtres, d’assertion, etc.</a:t>
            </a:r>
          </a:p>
          <a:p>
            <a:pPr algn="ctr"/>
            <a:endParaRPr lang="fr-FR" sz="1000" dirty="0" smtClean="0">
              <a:latin typeface="HelveticaNeueLT Pro 45 Lt" pitchFamily="34" charset="0"/>
            </a:endParaRPr>
          </a:p>
          <a:p>
            <a:pPr algn="ctr"/>
            <a:endParaRPr lang="fr-FR" sz="1000" dirty="0" smtClean="0">
              <a:latin typeface="HelveticaNeueLT Pro 45 Lt" pitchFamily="34" charset="0"/>
            </a:endParaRPr>
          </a:p>
          <a:p>
            <a:pPr algn="ctr"/>
            <a:endParaRPr lang="fr-FR" sz="1000" dirty="0" smtClean="0">
              <a:latin typeface="HelveticaNeueLT Pro 45 Lt" pitchFamily="34" charset="0"/>
            </a:endParaRPr>
          </a:p>
          <a:p>
            <a:pPr algn="ctr"/>
            <a:r>
              <a:rPr lang="fr-FR" sz="1000" dirty="0" smtClean="0">
                <a:latin typeface="HelveticaNeueLT Pro 45 Lt" pitchFamily="34" charset="0"/>
              </a:rPr>
              <a:t> </a:t>
            </a:r>
            <a:endParaRPr lang="fr-FR" sz="1000" dirty="0">
              <a:latin typeface="HelveticaNeueLT Pro 45 Lt" pitchFamily="34" charset="0"/>
            </a:endParaRPr>
          </a:p>
        </p:txBody>
      </p:sp>
      <p:cxnSp>
        <p:nvCxnSpPr>
          <p:cNvPr id="18" name="Connecteur droit 17"/>
          <p:cNvCxnSpPr/>
          <p:nvPr/>
        </p:nvCxnSpPr>
        <p:spPr>
          <a:xfrm rot="5400000">
            <a:off x="928662" y="3929066"/>
            <a:ext cx="1714512" cy="142876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1" name="Rectangle à coins arrondis 20"/>
          <p:cNvSpPr/>
          <p:nvPr/>
        </p:nvSpPr>
        <p:spPr>
          <a:xfrm>
            <a:off x="571472" y="5286388"/>
            <a:ext cx="3857652" cy="1143008"/>
          </a:xfrm>
          <a:prstGeom prst="roundRect">
            <a:avLst>
              <a:gd name="adj" fmla="val 4854"/>
            </a:avLst>
          </a:prstGeom>
          <a:gradFill flip="none" rotWithShape="1">
            <a:gsLst>
              <a:gs pos="0">
                <a:srgbClr val="FF6600">
                  <a:shade val="30000"/>
                  <a:satMod val="115000"/>
                </a:srgbClr>
              </a:gs>
              <a:gs pos="50000">
                <a:srgbClr val="FF6600">
                  <a:shade val="67500"/>
                  <a:satMod val="115000"/>
                </a:srgbClr>
              </a:gs>
              <a:gs pos="100000">
                <a:srgbClr val="FF6600">
                  <a:shade val="100000"/>
                  <a:satMod val="115000"/>
                </a:srgbClr>
              </a:gs>
            </a:gsLst>
            <a:lin ang="16200000" scaled="1"/>
            <a:tileRect/>
          </a:gradFill>
          <a:ln>
            <a:noFill/>
          </a:ln>
          <a:effectLst>
            <a:outerShdw blurRad="254000" dist="101600" dir="4440000" algn="t" rotWithShape="0">
              <a:prstClr val="black">
                <a:alpha val="56000"/>
              </a:prstClr>
            </a:outerShdw>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fr-FR" sz="1200" dirty="0" smtClean="0">
                <a:latin typeface="HelveticaNeueLT Pro 85 Hv" pitchFamily="34" charset="0"/>
              </a:rPr>
              <a:t>« </a:t>
            </a:r>
            <a:r>
              <a:rPr lang="fr-FR" sz="1200" dirty="0" err="1" smtClean="0">
                <a:latin typeface="HelveticaNeueLT Pro 85 Hv" pitchFamily="34" charset="0"/>
              </a:rPr>
              <a:t>_mvc</a:t>
            </a:r>
            <a:r>
              <a:rPr lang="fr-FR" sz="1200" dirty="0" smtClean="0">
                <a:latin typeface="HelveticaNeueLT Pro 85 Hv" pitchFamily="34" charset="0"/>
              </a:rPr>
              <a:t> »</a:t>
            </a:r>
          </a:p>
          <a:p>
            <a:pPr algn="ctr"/>
            <a:endParaRPr lang="fr-FR" sz="1000" dirty="0" smtClean="0">
              <a:latin typeface="Kozuka Gothic Pro L" pitchFamily="34" charset="-128"/>
              <a:ea typeface="Kozuka Gothic Pro L" pitchFamily="34" charset="-128"/>
            </a:endParaRPr>
          </a:p>
          <a:p>
            <a:pPr algn="ctr"/>
            <a:r>
              <a:rPr lang="fr-FR" sz="1000" dirty="0" smtClean="0">
                <a:latin typeface="Kozuka Gothic Pro L" pitchFamily="34" charset="-128"/>
                <a:ea typeface="Kozuka Gothic Pro L" pitchFamily="34" charset="-128"/>
              </a:rPr>
              <a:t>La clé « </a:t>
            </a:r>
            <a:r>
              <a:rPr lang="fr-FR" sz="1000" dirty="0" err="1" smtClean="0">
                <a:latin typeface="Kozuka Gothic Pro L" pitchFamily="34" charset="-128"/>
                <a:ea typeface="Kozuka Gothic Pro L" pitchFamily="34" charset="-128"/>
              </a:rPr>
              <a:t>_mcv</a:t>
            </a:r>
            <a:r>
              <a:rPr lang="fr-FR" sz="1000" dirty="0" smtClean="0">
                <a:latin typeface="Kozuka Gothic Pro L" pitchFamily="34" charset="-128"/>
                <a:ea typeface="Kozuka Gothic Pro L" pitchFamily="34" charset="-128"/>
              </a:rPr>
              <a:t> » est un raccourci vers les variables </a:t>
            </a:r>
          </a:p>
          <a:p>
            <a:pPr algn="ctr"/>
            <a:r>
              <a:rPr lang="fr-FR" sz="1000" dirty="0" smtClean="0">
                <a:latin typeface="Kozuka Gothic Pro L" pitchFamily="34" charset="-128"/>
                <a:ea typeface="Kozuka Gothic Pro L" pitchFamily="34" charset="-128"/>
              </a:rPr>
              <a:t>« </a:t>
            </a:r>
            <a:r>
              <a:rPr lang="fr-FR" sz="1000" dirty="0" err="1" smtClean="0">
                <a:latin typeface="Kozuka Gothic Pro L" pitchFamily="34" charset="-128"/>
                <a:ea typeface="Kozuka Gothic Pro L" pitchFamily="34" charset="-128"/>
              </a:rPr>
              <a:t>_module</a:t>
            </a:r>
            <a:r>
              <a:rPr lang="fr-FR" sz="1000" dirty="0" smtClean="0">
                <a:latin typeface="Kozuka Gothic Pro L" pitchFamily="34" charset="-128"/>
                <a:ea typeface="Kozuka Gothic Pro L" pitchFamily="34" charset="-128"/>
              </a:rPr>
              <a:t> », « </a:t>
            </a:r>
            <a:r>
              <a:rPr lang="fr-FR" sz="1000" dirty="0" err="1" smtClean="0">
                <a:latin typeface="Kozuka Gothic Pro L" pitchFamily="34" charset="-128"/>
                <a:ea typeface="Kozuka Gothic Pro L" pitchFamily="34" charset="-128"/>
              </a:rPr>
              <a:t>_controller</a:t>
            </a:r>
            <a:r>
              <a:rPr lang="fr-FR" sz="1000" dirty="0" smtClean="0">
                <a:latin typeface="Kozuka Gothic Pro L" pitchFamily="34" charset="-128"/>
                <a:ea typeface="Kozuka Gothic Pro L" pitchFamily="34" charset="-128"/>
              </a:rPr>
              <a:t> </a:t>
            </a:r>
            <a:r>
              <a:rPr lang="fr-FR" sz="1000" dirty="0" smtClean="0">
                <a:latin typeface="Kozuka Gothic Pro L" pitchFamily="34" charset="-128"/>
                <a:ea typeface="Kozuka Gothic Pro L" pitchFamily="34" charset="-128"/>
              </a:rPr>
              <a:t>» et </a:t>
            </a:r>
            <a:r>
              <a:rPr lang="fr-FR" sz="1000" dirty="0" smtClean="0">
                <a:latin typeface="Kozuka Gothic Pro L" pitchFamily="34" charset="-128"/>
                <a:ea typeface="Kozuka Gothic Pro L" pitchFamily="34" charset="-128"/>
              </a:rPr>
              <a:t>« </a:t>
            </a:r>
            <a:r>
              <a:rPr lang="fr-FR" sz="1000" dirty="0" err="1" smtClean="0">
                <a:latin typeface="Kozuka Gothic Pro L" pitchFamily="34" charset="-128"/>
                <a:ea typeface="Kozuka Gothic Pro L" pitchFamily="34" charset="-128"/>
              </a:rPr>
              <a:t>_action</a:t>
            </a:r>
            <a:r>
              <a:rPr lang="fr-FR" sz="1000" dirty="0" smtClean="0">
                <a:latin typeface="Kozuka Gothic Pro L" pitchFamily="34" charset="-128"/>
                <a:ea typeface="Kozuka Gothic Pro L" pitchFamily="34" charset="-128"/>
              </a:rPr>
              <a:t> ».</a:t>
            </a:r>
          </a:p>
          <a:p>
            <a:pPr algn="ctr"/>
            <a:r>
              <a:rPr lang="fr-FR" sz="1000" dirty="0" smtClean="0">
                <a:latin typeface="Kozuka Gothic Pro L" pitchFamily="34" charset="-128"/>
                <a:ea typeface="Kozuka Gothic Pro L" pitchFamily="34" charset="-128"/>
              </a:rPr>
              <a:t>Elle suit la nomenclature</a:t>
            </a:r>
          </a:p>
          <a:p>
            <a:pPr algn="ctr"/>
            <a:r>
              <a:rPr lang="fr-FR" sz="1000" dirty="0" smtClean="0">
                <a:latin typeface="Kozuka Gothic Pro L" pitchFamily="34" charset="-128"/>
                <a:ea typeface="Kozuka Gothic Pro L" pitchFamily="34" charset="-128"/>
              </a:rPr>
              <a:t>« {NOM_MODULE}::{NOM_CONTROLEUR}::{NOM_ACTION} »</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A vous de jouez !</a:t>
            </a:r>
            <a:endParaRPr lang="fr-FR" dirty="0"/>
          </a:p>
        </p:txBody>
      </p:sp>
      <p:sp>
        <p:nvSpPr>
          <p:cNvPr id="4" name="Espace réservé de la date 3"/>
          <p:cNvSpPr>
            <a:spLocks noGrp="1"/>
          </p:cNvSpPr>
          <p:nvPr>
            <p:ph type="dt" sz="half" idx="10"/>
          </p:nvPr>
        </p:nvSpPr>
        <p:spPr/>
        <p:txBody>
          <a:bodyPr/>
          <a:lstStyle/>
          <a:p>
            <a:fld id="{102501EB-CB1D-4676-84AB-AFB78933EC7B}" type="datetime1">
              <a:rPr lang="fr-FR" smtClean="0"/>
              <a:pPr/>
              <a:t>15/04/2014</a:t>
            </a:fld>
            <a:endParaRPr lang="fr-FR"/>
          </a:p>
        </p:txBody>
      </p:sp>
      <p:sp>
        <p:nvSpPr>
          <p:cNvPr id="6" name="Espace réservé du numéro de diapositive 5"/>
          <p:cNvSpPr>
            <a:spLocks noGrp="1"/>
          </p:cNvSpPr>
          <p:nvPr>
            <p:ph type="sldNum" sz="quarter" idx="12"/>
          </p:nvPr>
        </p:nvSpPr>
        <p:spPr/>
        <p:txBody>
          <a:bodyPr/>
          <a:lstStyle/>
          <a:p>
            <a:fld id="{3C58F5FD-E7BB-4E8A-AC08-B8E371E51E7F}" type="slidenum">
              <a:rPr lang="fr-FR" smtClean="0"/>
              <a:pPr/>
              <a:t>24</a:t>
            </a:fld>
            <a:endParaRPr lang="fr-FR"/>
          </a:p>
        </p:txBody>
      </p:sp>
      <p:sp>
        <p:nvSpPr>
          <p:cNvPr id="7" name="Espace réservé du contenu 2"/>
          <p:cNvSpPr>
            <a:spLocks noGrp="1"/>
          </p:cNvSpPr>
          <p:nvPr>
            <p:ph idx="1"/>
          </p:nvPr>
        </p:nvSpPr>
        <p:spPr>
          <a:xfrm>
            <a:off x="611560" y="1700808"/>
            <a:ext cx="8075240" cy="4425355"/>
          </a:xfrm>
        </p:spPr>
        <p:txBody>
          <a:bodyPr/>
          <a:lstStyle/>
          <a:p>
            <a:pPr algn="ctr"/>
            <a:r>
              <a:rPr lang="fr-FR" sz="1800" dirty="0" smtClean="0"/>
              <a:t>Vous  devriez être suffisamment à l’aise à ce moment-ci </a:t>
            </a:r>
          </a:p>
          <a:p>
            <a:pPr algn="ctr"/>
            <a:r>
              <a:rPr lang="fr-FR" sz="1800" dirty="0" smtClean="0"/>
              <a:t>de votre lecture pour commencer à voler de vos propres ailes</a:t>
            </a:r>
          </a:p>
          <a:p>
            <a:pPr algn="ctr"/>
            <a:r>
              <a:rPr lang="fr-FR" sz="1800" dirty="0" smtClean="0"/>
              <a:t> à travers une application Elixir.</a:t>
            </a:r>
          </a:p>
          <a:p>
            <a:endParaRPr lang="fr-FR" sz="2800" dirty="0" smtClean="0">
              <a:solidFill>
                <a:schemeClr val="bg1"/>
              </a:solidFill>
            </a:endParaRPr>
          </a:p>
          <a:p>
            <a:pPr algn="ctr"/>
            <a:r>
              <a:rPr lang="fr-FR" sz="1600" dirty="0" smtClean="0">
                <a:solidFill>
                  <a:schemeClr val="bg1"/>
                </a:solidFill>
              </a:rPr>
              <a:t>N’hésitez pas à parcourir chaque classes du </a:t>
            </a:r>
            <a:r>
              <a:rPr lang="fr-FR" sz="1600" dirty="0" err="1" smtClean="0">
                <a:solidFill>
                  <a:schemeClr val="bg1"/>
                </a:solidFill>
              </a:rPr>
              <a:t>framework</a:t>
            </a:r>
            <a:r>
              <a:rPr lang="fr-FR" sz="1600" dirty="0" smtClean="0">
                <a:solidFill>
                  <a:schemeClr val="bg1"/>
                </a:solidFill>
              </a:rPr>
              <a:t> afin d’enrichir vos connaissances et de vous faire une idée précise du fonctionnement interne d’Elixir...</a:t>
            </a:r>
          </a:p>
          <a:p>
            <a:pPr algn="ctr"/>
            <a:endParaRPr lang="fr-FR" sz="1600" dirty="0" smtClean="0">
              <a:solidFill>
                <a:schemeClr val="bg1"/>
              </a:solidFill>
            </a:endParaRPr>
          </a:p>
          <a:p>
            <a:pPr algn="ctr"/>
            <a:r>
              <a:rPr lang="fr-FR" sz="1600" dirty="0" smtClean="0">
                <a:solidFill>
                  <a:schemeClr val="bg1"/>
                </a:solidFill>
              </a:rPr>
              <a:t>Il existe aussi une documentation de référence qui se trouve dans le dossier « documentation » du </a:t>
            </a:r>
            <a:r>
              <a:rPr lang="fr-FR" sz="1600" dirty="0" err="1" smtClean="0">
                <a:solidFill>
                  <a:schemeClr val="bg1"/>
                </a:solidFill>
              </a:rPr>
              <a:t>framework</a:t>
            </a:r>
            <a:r>
              <a:rPr lang="fr-FR" sz="1600" dirty="0" smtClean="0">
                <a:solidFill>
                  <a:schemeClr val="bg1"/>
                </a:solidFill>
              </a:rPr>
              <a:t> (</a:t>
            </a:r>
            <a:r>
              <a:rPr lang="fr-FR" sz="1600" dirty="0" err="1" smtClean="0">
                <a:solidFill>
                  <a:schemeClr val="bg1"/>
                </a:solidFill>
              </a:rPr>
              <a:t>elixir</a:t>
            </a:r>
            <a:r>
              <a:rPr lang="fr-FR" sz="1600" dirty="0" smtClean="0">
                <a:solidFill>
                  <a:schemeClr val="bg1"/>
                </a:solidFill>
              </a:rPr>
              <a:t>/documentation/index.html).</a:t>
            </a:r>
          </a:p>
          <a:p>
            <a:pPr algn="ctr"/>
            <a:endParaRPr lang="fr-FR" sz="1600" dirty="0" smtClean="0">
              <a:solidFill>
                <a:schemeClr val="bg1"/>
              </a:solidFill>
            </a:endParaRPr>
          </a:p>
          <a:p>
            <a:pPr algn="ctr"/>
            <a:endParaRPr lang="fr-FR" sz="1600" dirty="0" smtClean="0">
              <a:solidFill>
                <a:schemeClr val="bg1"/>
              </a:solidFill>
            </a:endParaRPr>
          </a:p>
          <a:p>
            <a:pPr algn="ctr"/>
            <a:endParaRPr lang="fr-FR" sz="1600" dirty="0" smtClean="0">
              <a:solidFill>
                <a:schemeClr val="bg1"/>
              </a:solidFill>
            </a:endParaRPr>
          </a:p>
          <a:p>
            <a:pPr algn="ctr"/>
            <a:endParaRPr lang="fr-FR" sz="1600" dirty="0" smtClean="0">
              <a:solidFill>
                <a:schemeClr val="bg1"/>
              </a:solidFill>
            </a:endParaRPr>
          </a:p>
          <a:p>
            <a:pPr algn="ctr"/>
            <a:r>
              <a:rPr lang="fr-FR" sz="2800" dirty="0" smtClean="0"/>
              <a:t>Alors, à vous de jouez !</a:t>
            </a:r>
            <a:endParaRPr lang="fr-FR" sz="2800" dirty="0" smtClean="0">
              <a:solidFill>
                <a:schemeClr val="bg1"/>
              </a:solidFill>
            </a:endParaRPr>
          </a:p>
          <a:p>
            <a:endParaRPr lang="fr-FR" sz="1600" dirty="0" smtClean="0">
              <a:solidFill>
                <a:schemeClr val="bg1"/>
              </a:solidFill>
            </a:endParaRPr>
          </a:p>
          <a:p>
            <a:endParaRPr lang="fr-FR" sz="1600" dirty="0">
              <a:solidFill>
                <a:schemeClr val="bg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Installation</a:t>
            </a:r>
            <a:endParaRPr lang="fr-FR" dirty="0"/>
          </a:p>
        </p:txBody>
      </p:sp>
      <p:sp>
        <p:nvSpPr>
          <p:cNvPr id="3" name="Espace réservé du contenu 2"/>
          <p:cNvSpPr>
            <a:spLocks noGrp="1"/>
          </p:cNvSpPr>
          <p:nvPr>
            <p:ph idx="1"/>
          </p:nvPr>
        </p:nvSpPr>
        <p:spPr/>
        <p:txBody>
          <a:bodyPr/>
          <a:lstStyle/>
          <a:p>
            <a:pPr algn="ctr"/>
            <a:r>
              <a:rPr lang="fr-FR" sz="1800" dirty="0" smtClean="0"/>
              <a:t>Le squelette d’une application « ELIXIR » se trouve ici : </a:t>
            </a:r>
          </a:p>
          <a:p>
            <a:endParaRPr lang="fr-FR" sz="2800" dirty="0" smtClean="0">
              <a:solidFill>
                <a:schemeClr val="bg1"/>
              </a:solidFill>
            </a:endParaRPr>
          </a:p>
          <a:p>
            <a:pPr algn="ctr"/>
            <a:r>
              <a:rPr lang="fr-FR" sz="2800" dirty="0" smtClean="0">
                <a:solidFill>
                  <a:schemeClr val="bg1"/>
                </a:solidFill>
                <a:hlinkClick r:id="rId2"/>
              </a:rPr>
              <a:t>https://github.com/cedtanghe/elixir_skeleton</a:t>
            </a:r>
            <a:endParaRPr lang="fr-FR" sz="2800" dirty="0" smtClean="0">
              <a:solidFill>
                <a:schemeClr val="bg1"/>
              </a:solidFill>
            </a:endParaRPr>
          </a:p>
          <a:p>
            <a:endParaRPr lang="fr-FR" sz="2800" dirty="0" smtClean="0">
              <a:solidFill>
                <a:schemeClr val="bg1"/>
              </a:solidFill>
            </a:endParaRPr>
          </a:p>
          <a:p>
            <a:endParaRPr lang="fr-FR" sz="2800" dirty="0" smtClean="0">
              <a:solidFill>
                <a:schemeClr val="bg1"/>
              </a:solidFill>
            </a:endParaRPr>
          </a:p>
          <a:p>
            <a:r>
              <a:rPr lang="fr-FR" sz="1600" dirty="0" smtClean="0">
                <a:solidFill>
                  <a:schemeClr val="bg1"/>
                </a:solidFill>
              </a:rPr>
              <a:t>Par défaut, le squelette est ne contient pas le </a:t>
            </a:r>
            <a:r>
              <a:rPr lang="fr-FR" sz="1600" dirty="0" err="1" smtClean="0">
                <a:solidFill>
                  <a:schemeClr val="bg1"/>
                </a:solidFill>
              </a:rPr>
              <a:t>framework</a:t>
            </a:r>
            <a:r>
              <a:rPr lang="fr-FR" sz="1600" dirty="0" smtClean="0">
                <a:solidFill>
                  <a:schemeClr val="bg1"/>
                </a:solidFill>
              </a:rPr>
              <a:t> en lui-même mais juste une arborescence type. Les dépendances nécessaires se feront via « Composer » et  plus rarement via « </a:t>
            </a:r>
            <a:r>
              <a:rPr lang="fr-FR" sz="1600" dirty="0" err="1" smtClean="0">
                <a:solidFill>
                  <a:schemeClr val="bg1"/>
                </a:solidFill>
              </a:rPr>
              <a:t>Bower</a:t>
            </a:r>
            <a:r>
              <a:rPr lang="fr-FR" sz="1600" dirty="0" smtClean="0">
                <a:solidFill>
                  <a:schemeClr val="bg1"/>
                </a:solidFill>
              </a:rPr>
              <a:t>».</a:t>
            </a:r>
            <a:endParaRPr lang="fr-FR" sz="1600" dirty="0">
              <a:solidFill>
                <a:schemeClr val="bg1"/>
              </a:solidFill>
            </a:endParaRPr>
          </a:p>
        </p:txBody>
      </p:sp>
      <p:sp>
        <p:nvSpPr>
          <p:cNvPr id="4" name="Espace réservé de la date 3"/>
          <p:cNvSpPr>
            <a:spLocks noGrp="1"/>
          </p:cNvSpPr>
          <p:nvPr>
            <p:ph type="dt" sz="half" idx="10"/>
          </p:nvPr>
        </p:nvSpPr>
        <p:spPr/>
        <p:txBody>
          <a:bodyPr/>
          <a:lstStyle/>
          <a:p>
            <a:fld id="{102501EB-CB1D-4676-84AB-AFB78933EC7B}" type="datetime1">
              <a:rPr lang="fr-FR" smtClean="0"/>
              <a:pPr/>
              <a:t>15/04/2014</a:t>
            </a:fld>
            <a:endParaRPr lang="fr-FR"/>
          </a:p>
        </p:txBody>
      </p:sp>
      <p:sp>
        <p:nvSpPr>
          <p:cNvPr id="6" name="Espace réservé du numéro de diapositive 5"/>
          <p:cNvSpPr>
            <a:spLocks noGrp="1"/>
          </p:cNvSpPr>
          <p:nvPr>
            <p:ph type="sldNum" sz="quarter" idx="12"/>
          </p:nvPr>
        </p:nvSpPr>
        <p:spPr/>
        <p:txBody>
          <a:bodyPr/>
          <a:lstStyle/>
          <a:p>
            <a:fld id="{3C58F5FD-E7BB-4E8A-AC08-B8E371E51E7F}" type="slidenum">
              <a:rPr lang="fr-FR" smtClean="0"/>
              <a:pPr/>
              <a:t>3</a:t>
            </a:fld>
            <a:endParaRPr lang="fr-F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re 8"/>
          <p:cNvSpPr>
            <a:spLocks noGrp="1"/>
          </p:cNvSpPr>
          <p:nvPr>
            <p:ph type="title"/>
          </p:nvPr>
        </p:nvSpPr>
        <p:spPr/>
        <p:txBody>
          <a:bodyPr/>
          <a:lstStyle/>
          <a:p>
            <a:r>
              <a:rPr lang="fr-FR" dirty="0" smtClean="0"/>
              <a:t>Arborescence</a:t>
            </a:r>
            <a:endParaRPr lang="fr-FR" dirty="0"/>
          </a:p>
        </p:txBody>
      </p:sp>
      <p:pic>
        <p:nvPicPr>
          <p:cNvPr id="12" name="Espace réservé du contenu 11" descr="arborescence.jpg"/>
          <p:cNvPicPr>
            <a:picLocks noGrp="1" noChangeAspect="1"/>
          </p:cNvPicPr>
          <p:nvPr>
            <p:ph idx="1"/>
          </p:nvPr>
        </p:nvPicPr>
        <p:blipFill>
          <a:blip r:embed="rId2" cstate="print"/>
          <a:stretch>
            <a:fillRect/>
          </a:stretch>
        </p:blipFill>
        <p:spPr>
          <a:xfrm>
            <a:off x="3534569" y="1755775"/>
            <a:ext cx="2228850" cy="4314825"/>
          </a:xfrm>
        </p:spPr>
      </p:pic>
      <p:sp>
        <p:nvSpPr>
          <p:cNvPr id="2" name="Espace réservé de la date 1"/>
          <p:cNvSpPr>
            <a:spLocks noGrp="1"/>
          </p:cNvSpPr>
          <p:nvPr>
            <p:ph type="dt" sz="half" idx="10"/>
          </p:nvPr>
        </p:nvSpPr>
        <p:spPr/>
        <p:txBody>
          <a:bodyPr/>
          <a:lstStyle/>
          <a:p>
            <a:fld id="{52F2AE76-70B1-4FFD-BE52-47709363AFEB}" type="datetime1">
              <a:rPr lang="fr-FR" smtClean="0"/>
              <a:pPr/>
              <a:t>15/04/2014</a:t>
            </a:fld>
            <a:endParaRPr lang="fr-FR" dirty="0"/>
          </a:p>
        </p:txBody>
      </p:sp>
      <p:sp>
        <p:nvSpPr>
          <p:cNvPr id="4" name="Espace réservé du numéro de diapositive 3"/>
          <p:cNvSpPr>
            <a:spLocks noGrp="1"/>
          </p:cNvSpPr>
          <p:nvPr>
            <p:ph type="sldNum" sz="quarter" idx="12"/>
          </p:nvPr>
        </p:nvSpPr>
        <p:spPr/>
        <p:txBody>
          <a:bodyPr/>
          <a:lstStyle/>
          <a:p>
            <a:fld id="{3C58F5FD-E7BB-4E8A-AC08-B8E371E51E7F}" type="slidenum">
              <a:rPr lang="fr-FR" smtClean="0"/>
              <a:pPr/>
              <a:t>4</a:t>
            </a:fld>
            <a:endParaRPr lang="fr-FR"/>
          </a:p>
        </p:txBody>
      </p:sp>
      <p:cxnSp>
        <p:nvCxnSpPr>
          <p:cNvPr id="14" name="Connecteur droit 13"/>
          <p:cNvCxnSpPr/>
          <p:nvPr/>
        </p:nvCxnSpPr>
        <p:spPr>
          <a:xfrm rot="10800000" flipV="1">
            <a:off x="5572132" y="1571612"/>
            <a:ext cx="857256" cy="35719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7" name="Rectangle à coins arrondis 16"/>
          <p:cNvSpPr/>
          <p:nvPr/>
        </p:nvSpPr>
        <p:spPr>
          <a:xfrm>
            <a:off x="6357950" y="1500174"/>
            <a:ext cx="1656184" cy="285752"/>
          </a:xfrm>
          <a:prstGeom prst="roundRect">
            <a:avLst>
              <a:gd name="adj" fmla="val 4854"/>
            </a:avLst>
          </a:prstGeom>
          <a:gradFill flip="none" rotWithShape="1">
            <a:gsLst>
              <a:gs pos="0">
                <a:srgbClr val="FF6600">
                  <a:shade val="30000"/>
                  <a:satMod val="115000"/>
                </a:srgbClr>
              </a:gs>
              <a:gs pos="50000">
                <a:srgbClr val="FF6600">
                  <a:shade val="67500"/>
                  <a:satMod val="115000"/>
                </a:srgbClr>
              </a:gs>
              <a:gs pos="100000">
                <a:srgbClr val="FF6600">
                  <a:shade val="100000"/>
                  <a:satMod val="115000"/>
                </a:srgbClr>
              </a:gs>
            </a:gsLst>
            <a:lin ang="16200000" scaled="1"/>
            <a:tileRect/>
          </a:gradFill>
          <a:ln>
            <a:noFill/>
          </a:ln>
          <a:effectLst>
            <a:outerShdw blurRad="254000" dist="101600" dir="4440000" algn="t" rotWithShape="0">
              <a:prstClr val="black">
                <a:alpha val="56000"/>
              </a:prstClr>
            </a:outerShdw>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fr-FR" sz="1200" dirty="0" smtClean="0">
                <a:latin typeface="HelveticaNeueLT Pro 85 Hv" pitchFamily="34" charset="0"/>
              </a:rPr>
              <a:t>Structure type</a:t>
            </a:r>
          </a:p>
        </p:txBody>
      </p:sp>
      <p:cxnSp>
        <p:nvCxnSpPr>
          <p:cNvPr id="20" name="Connecteur droit 19"/>
          <p:cNvCxnSpPr/>
          <p:nvPr/>
        </p:nvCxnSpPr>
        <p:spPr>
          <a:xfrm rot="10800000" flipV="1">
            <a:off x="2786050" y="4643446"/>
            <a:ext cx="1071570" cy="571504"/>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1" name="Rectangle à coins arrondis 20"/>
          <p:cNvSpPr/>
          <p:nvPr/>
        </p:nvSpPr>
        <p:spPr>
          <a:xfrm>
            <a:off x="1142976" y="5072074"/>
            <a:ext cx="1724202" cy="720080"/>
          </a:xfrm>
          <a:prstGeom prst="roundRect">
            <a:avLst>
              <a:gd name="adj" fmla="val 4854"/>
            </a:avLst>
          </a:prstGeom>
          <a:gradFill flip="none" rotWithShape="1">
            <a:gsLst>
              <a:gs pos="0">
                <a:schemeClr val="tx1">
                  <a:lumMod val="65000"/>
                  <a:lumOff val="35000"/>
                  <a:shade val="30000"/>
                  <a:satMod val="115000"/>
                </a:schemeClr>
              </a:gs>
              <a:gs pos="50000">
                <a:schemeClr val="tx1">
                  <a:lumMod val="65000"/>
                  <a:lumOff val="35000"/>
                  <a:shade val="67500"/>
                  <a:satMod val="115000"/>
                </a:schemeClr>
              </a:gs>
              <a:gs pos="100000">
                <a:schemeClr val="tx1">
                  <a:lumMod val="65000"/>
                  <a:lumOff val="35000"/>
                  <a:shade val="100000"/>
                  <a:satMod val="115000"/>
                </a:schemeClr>
              </a:gs>
            </a:gsLst>
            <a:lin ang="16200000" scaled="1"/>
            <a:tileRect/>
          </a:gradFill>
          <a:ln>
            <a:noFill/>
          </a:ln>
          <a:effectLst>
            <a:outerShdw blurRad="254000" dist="101600" dir="4440000" algn="t" rotWithShape="0">
              <a:prstClr val="black">
                <a:alpha val="56000"/>
              </a:prstClr>
            </a:outerShdw>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fr-FR" sz="1000" dirty="0" smtClean="0">
                <a:latin typeface="HelveticaNeueLT Pro 85 Hv" pitchFamily="34" charset="0"/>
              </a:rPr>
              <a:t>« MEDIAS »</a:t>
            </a:r>
          </a:p>
          <a:p>
            <a:endParaRPr lang="fr-FR" sz="700" dirty="0" smtClean="0">
              <a:latin typeface="HelveticaNeueLT Pro 45 Lt" pitchFamily="34" charset="0"/>
            </a:endParaRPr>
          </a:p>
          <a:p>
            <a:pPr algn="ctr"/>
            <a:r>
              <a:rPr lang="fr-FR" sz="1000" dirty="0" smtClean="0">
                <a:latin typeface="HelveticaNeueLT Pro 45 Lt" pitchFamily="34" charset="0"/>
              </a:rPr>
              <a:t>Contient toutes la partie « public » de l’application.</a:t>
            </a:r>
            <a:endParaRPr lang="fr-FR" sz="1000" dirty="0">
              <a:latin typeface="HelveticaNeueLT Pro 45 Lt" pitchFamily="34" charset="0"/>
            </a:endParaRPr>
          </a:p>
        </p:txBody>
      </p:sp>
      <p:cxnSp>
        <p:nvCxnSpPr>
          <p:cNvPr id="30" name="Connecteur droit 29"/>
          <p:cNvCxnSpPr/>
          <p:nvPr/>
        </p:nvCxnSpPr>
        <p:spPr>
          <a:xfrm rot="10800000" flipV="1">
            <a:off x="2786050" y="2214554"/>
            <a:ext cx="1071570" cy="428628"/>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3" name="Rectangle à coins arrondis 32"/>
          <p:cNvSpPr/>
          <p:nvPr/>
        </p:nvSpPr>
        <p:spPr>
          <a:xfrm>
            <a:off x="1071538" y="2000240"/>
            <a:ext cx="1867078" cy="720080"/>
          </a:xfrm>
          <a:prstGeom prst="roundRect">
            <a:avLst>
              <a:gd name="adj" fmla="val 4854"/>
            </a:avLst>
          </a:prstGeom>
          <a:gradFill flip="none" rotWithShape="1">
            <a:gsLst>
              <a:gs pos="0">
                <a:schemeClr val="tx1">
                  <a:lumMod val="65000"/>
                  <a:lumOff val="35000"/>
                  <a:shade val="30000"/>
                  <a:satMod val="115000"/>
                </a:schemeClr>
              </a:gs>
              <a:gs pos="50000">
                <a:schemeClr val="tx1">
                  <a:lumMod val="65000"/>
                  <a:lumOff val="35000"/>
                  <a:shade val="67500"/>
                  <a:satMod val="115000"/>
                </a:schemeClr>
              </a:gs>
              <a:gs pos="100000">
                <a:schemeClr val="tx1">
                  <a:lumMod val="65000"/>
                  <a:lumOff val="35000"/>
                  <a:shade val="100000"/>
                  <a:satMod val="115000"/>
                </a:schemeClr>
              </a:gs>
            </a:gsLst>
            <a:lin ang="16200000" scaled="1"/>
            <a:tileRect/>
          </a:gradFill>
          <a:ln>
            <a:noFill/>
          </a:ln>
          <a:effectLst>
            <a:outerShdw blurRad="254000" dist="101600" dir="4440000" algn="t" rotWithShape="0">
              <a:prstClr val="black">
                <a:alpha val="56000"/>
              </a:prstClr>
            </a:outerShdw>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fr-FR" sz="1000" dirty="0" smtClean="0">
                <a:latin typeface="HelveticaNeueLT Pro 85 Hv" pitchFamily="34" charset="0"/>
              </a:rPr>
              <a:t>« APPLICATION »</a:t>
            </a:r>
          </a:p>
          <a:p>
            <a:endParaRPr lang="fr-FR" sz="700" dirty="0" smtClean="0">
              <a:latin typeface="HelveticaNeueLT Pro 45 Lt" pitchFamily="34" charset="0"/>
            </a:endParaRPr>
          </a:p>
          <a:p>
            <a:pPr algn="ctr"/>
            <a:r>
              <a:rPr lang="fr-FR" sz="1000" dirty="0" smtClean="0">
                <a:latin typeface="HelveticaNeueLT Pro 45 Lt" pitchFamily="34" charset="0"/>
              </a:rPr>
              <a:t>Contient toutes  la logique applicative.</a:t>
            </a:r>
            <a:endParaRPr lang="fr-FR" sz="1000" dirty="0">
              <a:latin typeface="HelveticaNeueLT Pro 45 Lt" pitchFamily="34" charset="0"/>
            </a:endParaRPr>
          </a:p>
        </p:txBody>
      </p:sp>
      <p:cxnSp>
        <p:nvCxnSpPr>
          <p:cNvPr id="35" name="Connecteur droit 34"/>
          <p:cNvCxnSpPr/>
          <p:nvPr/>
        </p:nvCxnSpPr>
        <p:spPr>
          <a:xfrm rot="10800000">
            <a:off x="4857752" y="4786322"/>
            <a:ext cx="1857388" cy="71438"/>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8" name="Rectangle à coins arrondis 37"/>
          <p:cNvSpPr/>
          <p:nvPr/>
        </p:nvSpPr>
        <p:spPr>
          <a:xfrm>
            <a:off x="6643702" y="4786322"/>
            <a:ext cx="2143140" cy="857256"/>
          </a:xfrm>
          <a:prstGeom prst="roundRect">
            <a:avLst>
              <a:gd name="adj" fmla="val 4854"/>
            </a:avLst>
          </a:prstGeom>
          <a:gradFill flip="none" rotWithShape="1">
            <a:gsLst>
              <a:gs pos="0">
                <a:schemeClr val="tx1">
                  <a:lumMod val="65000"/>
                  <a:lumOff val="35000"/>
                  <a:shade val="30000"/>
                  <a:satMod val="115000"/>
                </a:schemeClr>
              </a:gs>
              <a:gs pos="50000">
                <a:schemeClr val="tx1">
                  <a:lumMod val="65000"/>
                  <a:lumOff val="35000"/>
                  <a:shade val="67500"/>
                  <a:satMod val="115000"/>
                </a:schemeClr>
              </a:gs>
              <a:gs pos="100000">
                <a:schemeClr val="tx1">
                  <a:lumMod val="65000"/>
                  <a:lumOff val="35000"/>
                  <a:shade val="100000"/>
                  <a:satMod val="115000"/>
                </a:schemeClr>
              </a:gs>
            </a:gsLst>
            <a:lin ang="16200000" scaled="1"/>
            <a:tileRect/>
          </a:gradFill>
          <a:ln>
            <a:noFill/>
          </a:ln>
          <a:effectLst>
            <a:outerShdw blurRad="254000" dist="101600" dir="4440000" algn="t" rotWithShape="0">
              <a:prstClr val="black">
                <a:alpha val="56000"/>
              </a:prstClr>
            </a:outerShdw>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fr-FR" sz="1000" dirty="0" smtClean="0">
                <a:latin typeface="HelveticaNeueLT Pro 85 Hv" pitchFamily="34" charset="0"/>
              </a:rPr>
              <a:t>«MEDIAS/ VENDOR»</a:t>
            </a:r>
          </a:p>
          <a:p>
            <a:endParaRPr lang="fr-FR" sz="1000" dirty="0" smtClean="0">
              <a:latin typeface="HelveticaNeueLT Pro 45 Lt" pitchFamily="34" charset="0"/>
            </a:endParaRPr>
          </a:p>
          <a:p>
            <a:pPr algn="ctr"/>
            <a:r>
              <a:rPr lang="fr-FR" sz="1000" dirty="0" smtClean="0">
                <a:latin typeface="HelveticaNeueLT Pro 45 Lt" pitchFamily="34" charset="0"/>
              </a:rPr>
              <a:t>Scripts , styles, etc. provenant de l’extérieur (</a:t>
            </a:r>
            <a:r>
              <a:rPr lang="fr-FR" sz="1000" dirty="0" err="1" smtClean="0">
                <a:latin typeface="HelveticaNeueLT Pro 45 Lt" pitchFamily="34" charset="0"/>
              </a:rPr>
              <a:t>Bootstrap</a:t>
            </a:r>
            <a:r>
              <a:rPr lang="fr-FR" sz="1000" dirty="0" smtClean="0">
                <a:latin typeface="HelveticaNeueLT Pro 45 Lt" pitchFamily="34" charset="0"/>
              </a:rPr>
              <a:t>, </a:t>
            </a:r>
            <a:r>
              <a:rPr lang="fr-FR" sz="1000" dirty="0" err="1" smtClean="0">
                <a:latin typeface="HelveticaNeueLT Pro 45 Lt" pitchFamily="34" charset="0"/>
              </a:rPr>
              <a:t>jquery</a:t>
            </a:r>
            <a:r>
              <a:rPr lang="fr-FR" sz="1000" dirty="0" smtClean="0">
                <a:latin typeface="HelveticaNeueLT Pro 45 Lt" pitchFamily="34" charset="0"/>
              </a:rPr>
              <a:t>, …)</a:t>
            </a:r>
            <a:endParaRPr lang="fr-FR" sz="1000" dirty="0">
              <a:latin typeface="HelveticaNeueLT Pro 45 Lt" pitchFamily="34" charset="0"/>
            </a:endParaRPr>
          </a:p>
        </p:txBody>
      </p:sp>
      <p:cxnSp>
        <p:nvCxnSpPr>
          <p:cNvPr id="40" name="Connecteur droit 39"/>
          <p:cNvCxnSpPr/>
          <p:nvPr/>
        </p:nvCxnSpPr>
        <p:spPr>
          <a:xfrm rot="10800000" flipV="1">
            <a:off x="4857752" y="2714620"/>
            <a:ext cx="1714512" cy="857256"/>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42" name="Rectangle à coins arrondis 41"/>
          <p:cNvSpPr/>
          <p:nvPr/>
        </p:nvSpPr>
        <p:spPr>
          <a:xfrm>
            <a:off x="6572264" y="2357430"/>
            <a:ext cx="1857388" cy="785818"/>
          </a:xfrm>
          <a:prstGeom prst="roundRect">
            <a:avLst>
              <a:gd name="adj" fmla="val 4854"/>
            </a:avLst>
          </a:prstGeom>
          <a:gradFill flip="none" rotWithShape="1">
            <a:gsLst>
              <a:gs pos="0">
                <a:schemeClr val="tx1">
                  <a:lumMod val="65000"/>
                  <a:lumOff val="35000"/>
                  <a:shade val="30000"/>
                  <a:satMod val="115000"/>
                </a:schemeClr>
              </a:gs>
              <a:gs pos="50000">
                <a:schemeClr val="tx1">
                  <a:lumMod val="65000"/>
                  <a:lumOff val="35000"/>
                  <a:shade val="67500"/>
                  <a:satMod val="115000"/>
                </a:schemeClr>
              </a:gs>
              <a:gs pos="100000">
                <a:schemeClr val="tx1">
                  <a:lumMod val="65000"/>
                  <a:lumOff val="35000"/>
                  <a:shade val="100000"/>
                  <a:satMod val="115000"/>
                </a:schemeClr>
              </a:gs>
            </a:gsLst>
            <a:lin ang="16200000" scaled="1"/>
            <a:tileRect/>
          </a:gradFill>
          <a:ln>
            <a:noFill/>
          </a:ln>
          <a:effectLst>
            <a:outerShdw blurRad="254000" dist="101600" dir="4440000" algn="t" rotWithShape="0">
              <a:prstClr val="black">
                <a:alpha val="56000"/>
              </a:prstClr>
            </a:outerShdw>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fr-FR" sz="1000" dirty="0" smtClean="0">
                <a:latin typeface="HelveticaNeueLT Pro 85 Hv" pitchFamily="34" charset="0"/>
              </a:rPr>
              <a:t>«APPLICATION/ VENDOR»</a:t>
            </a:r>
          </a:p>
          <a:p>
            <a:endParaRPr lang="fr-FR" sz="700" dirty="0" smtClean="0">
              <a:latin typeface="HelveticaNeueLT Pro 45 Lt" pitchFamily="34" charset="0"/>
            </a:endParaRPr>
          </a:p>
          <a:p>
            <a:pPr algn="ctr"/>
            <a:r>
              <a:rPr lang="fr-FR" sz="1000" dirty="0" smtClean="0">
                <a:latin typeface="HelveticaNeueLT Pro 45 Lt" pitchFamily="34" charset="0"/>
              </a:rPr>
              <a:t>Ressources </a:t>
            </a:r>
            <a:r>
              <a:rPr lang="fr-FR" sz="1000" b="1" dirty="0" smtClean="0">
                <a:latin typeface="HelveticaNeueLT Pro 45 Lt" pitchFamily="34" charset="0"/>
              </a:rPr>
              <a:t>PHP,</a:t>
            </a:r>
            <a:r>
              <a:rPr lang="fr-FR" sz="1000" dirty="0" smtClean="0">
                <a:latin typeface="HelveticaNeueLT Pro 45 Lt" pitchFamily="34" charset="0"/>
              </a:rPr>
              <a:t> provenant de l’extérieur (Elixir, </a:t>
            </a:r>
            <a:r>
              <a:rPr lang="fr-FR" sz="1000" dirty="0" err="1" smtClean="0">
                <a:latin typeface="HelveticaNeueLT Pro 45 Lt" pitchFamily="34" charset="0"/>
              </a:rPr>
              <a:t>Twig</a:t>
            </a:r>
            <a:r>
              <a:rPr lang="fr-FR" sz="1000" dirty="0" smtClean="0">
                <a:latin typeface="HelveticaNeueLT Pro 45 Lt" pitchFamily="34" charset="0"/>
              </a:rPr>
              <a:t>, etc.)</a:t>
            </a:r>
            <a:endParaRPr lang="fr-FR" sz="1000" dirty="0">
              <a:latin typeface="HelveticaNeueLT Pro 45 Lt" pitchFamily="34" charset="0"/>
            </a:endParaRPr>
          </a:p>
        </p:txBody>
      </p:sp>
      <p:cxnSp>
        <p:nvCxnSpPr>
          <p:cNvPr id="44" name="Connecteur droit 43"/>
          <p:cNvCxnSpPr/>
          <p:nvPr/>
        </p:nvCxnSpPr>
        <p:spPr>
          <a:xfrm rot="10800000" flipV="1">
            <a:off x="2285984" y="3571876"/>
            <a:ext cx="1785950" cy="428628"/>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46" name="Rectangle à coins arrondis 45"/>
          <p:cNvSpPr/>
          <p:nvPr/>
        </p:nvSpPr>
        <p:spPr>
          <a:xfrm>
            <a:off x="857224" y="3857628"/>
            <a:ext cx="1571636" cy="285752"/>
          </a:xfrm>
          <a:prstGeom prst="roundRect">
            <a:avLst>
              <a:gd name="adj" fmla="val 4854"/>
            </a:avLst>
          </a:prstGeom>
          <a:gradFill flip="none" rotWithShape="1">
            <a:gsLst>
              <a:gs pos="0">
                <a:srgbClr val="FF6600">
                  <a:shade val="30000"/>
                  <a:satMod val="115000"/>
                </a:srgbClr>
              </a:gs>
              <a:gs pos="50000">
                <a:srgbClr val="FF6600">
                  <a:shade val="67500"/>
                  <a:satMod val="115000"/>
                </a:srgbClr>
              </a:gs>
              <a:gs pos="100000">
                <a:srgbClr val="FF6600">
                  <a:shade val="100000"/>
                  <a:satMod val="115000"/>
                </a:srgbClr>
              </a:gs>
            </a:gsLst>
            <a:lin ang="16200000" scaled="1"/>
            <a:tileRect/>
          </a:gradFill>
          <a:ln>
            <a:noFill/>
          </a:ln>
          <a:effectLst>
            <a:outerShdw blurRad="254000" dist="101600" dir="4440000" algn="t" rotWithShape="0">
              <a:prstClr val="black">
                <a:alpha val="56000"/>
              </a:prstClr>
            </a:outerShdw>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fr-FR" sz="1200" dirty="0" smtClean="0">
                <a:latin typeface="HelveticaNeueLT Pro 85 Hv" pitchFamily="34" charset="0"/>
              </a:rPr>
              <a:t>ELIXIR</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Composer ? </a:t>
            </a:r>
            <a:r>
              <a:rPr lang="fr-FR" dirty="0" err="1" smtClean="0"/>
              <a:t>Bower</a:t>
            </a:r>
            <a:r>
              <a:rPr lang="fr-FR" dirty="0" smtClean="0"/>
              <a:t> ?</a:t>
            </a:r>
            <a:endParaRPr lang="fr-FR" dirty="0"/>
          </a:p>
        </p:txBody>
      </p:sp>
      <p:sp>
        <p:nvSpPr>
          <p:cNvPr id="3" name="Espace réservé du contenu 2"/>
          <p:cNvSpPr>
            <a:spLocks noGrp="1"/>
          </p:cNvSpPr>
          <p:nvPr>
            <p:ph idx="1"/>
          </p:nvPr>
        </p:nvSpPr>
        <p:spPr/>
        <p:txBody>
          <a:bodyPr>
            <a:normAutofit/>
          </a:bodyPr>
          <a:lstStyle/>
          <a:p>
            <a:r>
              <a:rPr lang="fr-FR" sz="1800" dirty="0" smtClean="0"/>
              <a:t>Composer est un outil de gestion de la dépendance en PHP. Il vous permet de déclarer les bibliothèques dépendantes besoins de votre projet et il va les installer dans votre projet pour vous. La majorité des dépendances se trouvent via le site </a:t>
            </a:r>
            <a:r>
              <a:rPr lang="fr-FR" sz="1800" dirty="0" err="1" smtClean="0"/>
              <a:t>packagiste</a:t>
            </a:r>
            <a:r>
              <a:rPr lang="fr-FR" sz="1800" dirty="0" smtClean="0"/>
              <a:t>.</a:t>
            </a:r>
          </a:p>
          <a:p>
            <a:endParaRPr lang="fr-FR" sz="1800" dirty="0" smtClean="0"/>
          </a:p>
          <a:p>
            <a:r>
              <a:rPr lang="fr-FR" sz="1800" dirty="0" smtClean="0">
                <a:solidFill>
                  <a:schemeClr val="bg1"/>
                </a:solidFill>
                <a:hlinkClick r:id="rId2"/>
              </a:rPr>
              <a:t>https://getcomposer.org</a:t>
            </a:r>
            <a:r>
              <a:rPr lang="fr-FR" sz="1800" dirty="0" smtClean="0">
                <a:solidFill>
                  <a:schemeClr val="bg1"/>
                </a:solidFill>
              </a:rPr>
              <a:t>  /  </a:t>
            </a:r>
            <a:r>
              <a:rPr lang="fr-FR" sz="1800" dirty="0" smtClean="0">
                <a:solidFill>
                  <a:schemeClr val="bg1"/>
                </a:solidFill>
                <a:hlinkClick r:id="rId3"/>
              </a:rPr>
              <a:t>https://packagist.org/</a:t>
            </a:r>
            <a:r>
              <a:rPr lang="fr-FR" sz="1800" dirty="0" smtClean="0">
                <a:solidFill>
                  <a:schemeClr val="bg1"/>
                </a:solidFill>
              </a:rPr>
              <a:t> </a:t>
            </a:r>
          </a:p>
          <a:p>
            <a:endParaRPr lang="fr-FR" sz="1800" dirty="0" smtClean="0"/>
          </a:p>
          <a:p>
            <a:r>
              <a:rPr lang="fr-FR" sz="1800" dirty="0" err="1" smtClean="0"/>
              <a:t>Bower</a:t>
            </a:r>
            <a:r>
              <a:rPr lang="fr-FR" sz="1800" dirty="0" smtClean="0"/>
              <a:t> est du même type mais gère les dépendances JS, etc.</a:t>
            </a:r>
          </a:p>
          <a:p>
            <a:endParaRPr lang="fr-FR" sz="1800" dirty="0" smtClean="0"/>
          </a:p>
          <a:p>
            <a:r>
              <a:rPr lang="fr-FR" sz="1800" dirty="0" smtClean="0">
                <a:solidFill>
                  <a:schemeClr val="bg1"/>
                </a:solidFill>
                <a:hlinkClick r:id="rId4"/>
              </a:rPr>
              <a:t>http://bower.io/</a:t>
            </a:r>
            <a:endParaRPr lang="fr-FR" sz="1800" dirty="0" smtClean="0">
              <a:solidFill>
                <a:schemeClr val="bg1"/>
              </a:solidFill>
            </a:endParaRPr>
          </a:p>
          <a:p>
            <a:pPr algn="ctr"/>
            <a:endParaRPr lang="fr-FR" sz="1800" dirty="0" smtClean="0">
              <a:solidFill>
                <a:schemeClr val="bg1"/>
              </a:solidFill>
            </a:endParaRPr>
          </a:p>
          <a:p>
            <a:endParaRPr lang="fr-FR" sz="1800" dirty="0" smtClean="0">
              <a:solidFill>
                <a:schemeClr val="bg1"/>
              </a:solidFill>
            </a:endParaRPr>
          </a:p>
          <a:p>
            <a:endParaRPr lang="fr-FR" sz="1800" dirty="0" smtClean="0"/>
          </a:p>
          <a:p>
            <a:endParaRPr lang="fr-FR" sz="1800" dirty="0" smtClean="0"/>
          </a:p>
          <a:p>
            <a:endParaRPr lang="fr-FR" sz="1800" dirty="0"/>
          </a:p>
        </p:txBody>
      </p:sp>
      <p:sp>
        <p:nvSpPr>
          <p:cNvPr id="4" name="Espace réservé de la date 3"/>
          <p:cNvSpPr>
            <a:spLocks noGrp="1"/>
          </p:cNvSpPr>
          <p:nvPr>
            <p:ph type="dt" sz="half" idx="10"/>
          </p:nvPr>
        </p:nvSpPr>
        <p:spPr/>
        <p:txBody>
          <a:bodyPr/>
          <a:lstStyle/>
          <a:p>
            <a:fld id="{102501EB-CB1D-4676-84AB-AFB78933EC7B}" type="datetime1">
              <a:rPr lang="fr-FR" smtClean="0"/>
              <a:pPr/>
              <a:t>15/04/2014</a:t>
            </a:fld>
            <a:endParaRPr lang="fr-FR"/>
          </a:p>
        </p:txBody>
      </p:sp>
      <p:sp>
        <p:nvSpPr>
          <p:cNvPr id="6" name="Espace réservé du numéro de diapositive 5"/>
          <p:cNvSpPr>
            <a:spLocks noGrp="1"/>
          </p:cNvSpPr>
          <p:nvPr>
            <p:ph type="sldNum" sz="quarter" idx="12"/>
          </p:nvPr>
        </p:nvSpPr>
        <p:spPr/>
        <p:txBody>
          <a:bodyPr/>
          <a:lstStyle/>
          <a:p>
            <a:fld id="{3C58F5FD-E7BB-4E8A-AC08-B8E371E51E7F}" type="slidenum">
              <a:rPr lang="fr-FR" smtClean="0"/>
              <a:pPr/>
              <a:t>5</a:t>
            </a:fld>
            <a:endParaRPr lang="fr-FR"/>
          </a:p>
        </p:txBody>
      </p:sp>
      <p:pic>
        <p:nvPicPr>
          <p:cNvPr id="7" name="Espace réservé du contenu 6" descr="welcome.jpg"/>
          <p:cNvPicPr>
            <a:picLocks noChangeAspect="1"/>
          </p:cNvPicPr>
          <p:nvPr/>
        </p:nvPicPr>
        <p:blipFill>
          <a:blip r:embed="rId5" cstate="print"/>
          <a:stretch>
            <a:fillRect/>
          </a:stretch>
        </p:blipFill>
        <p:spPr>
          <a:xfrm>
            <a:off x="5143504" y="4572008"/>
            <a:ext cx="3500462" cy="1577131"/>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Installation via composer </a:t>
            </a:r>
            <a:r>
              <a:rPr lang="fr-FR" sz="2000" dirty="0" smtClean="0"/>
              <a:t>1/2</a:t>
            </a:r>
            <a:endParaRPr lang="fr-FR" sz="2000" dirty="0"/>
          </a:p>
        </p:txBody>
      </p:sp>
      <p:sp>
        <p:nvSpPr>
          <p:cNvPr id="3" name="Espace réservé du contenu 2"/>
          <p:cNvSpPr>
            <a:spLocks noGrp="1"/>
          </p:cNvSpPr>
          <p:nvPr>
            <p:ph idx="1"/>
          </p:nvPr>
        </p:nvSpPr>
        <p:spPr/>
        <p:txBody>
          <a:bodyPr>
            <a:normAutofit/>
          </a:bodyPr>
          <a:lstStyle/>
          <a:p>
            <a:r>
              <a:rPr lang="fr-FR" sz="1800" dirty="0" smtClean="0"/>
              <a:t>La première chose à faire est de configurer le fichier « composer.jon », ce fichier se charge de la déclaration des dépendances qui composer va charger.</a:t>
            </a:r>
            <a:endParaRPr lang="fr-FR" sz="1800" dirty="0"/>
          </a:p>
        </p:txBody>
      </p:sp>
      <p:sp>
        <p:nvSpPr>
          <p:cNvPr id="4" name="Espace réservé de la date 3"/>
          <p:cNvSpPr>
            <a:spLocks noGrp="1"/>
          </p:cNvSpPr>
          <p:nvPr>
            <p:ph type="dt" sz="half" idx="10"/>
          </p:nvPr>
        </p:nvSpPr>
        <p:spPr/>
        <p:txBody>
          <a:bodyPr/>
          <a:lstStyle/>
          <a:p>
            <a:fld id="{102501EB-CB1D-4676-84AB-AFB78933EC7B}" type="datetime1">
              <a:rPr lang="fr-FR" smtClean="0"/>
              <a:pPr/>
              <a:t>15/04/2014</a:t>
            </a:fld>
            <a:endParaRPr lang="fr-FR"/>
          </a:p>
        </p:txBody>
      </p:sp>
      <p:sp>
        <p:nvSpPr>
          <p:cNvPr id="6" name="Espace réservé du numéro de diapositive 5"/>
          <p:cNvSpPr>
            <a:spLocks noGrp="1"/>
          </p:cNvSpPr>
          <p:nvPr>
            <p:ph type="sldNum" sz="quarter" idx="12"/>
          </p:nvPr>
        </p:nvSpPr>
        <p:spPr/>
        <p:txBody>
          <a:bodyPr/>
          <a:lstStyle/>
          <a:p>
            <a:fld id="{3C58F5FD-E7BB-4E8A-AC08-B8E371E51E7F}" type="slidenum">
              <a:rPr lang="fr-FR" smtClean="0"/>
              <a:pPr/>
              <a:t>6</a:t>
            </a:fld>
            <a:endParaRPr lang="fr-FR"/>
          </a:p>
        </p:txBody>
      </p:sp>
      <p:pic>
        <p:nvPicPr>
          <p:cNvPr id="8" name="Espace réservé du contenu 6" descr="arborescence.jpg"/>
          <p:cNvPicPr>
            <a:picLocks noChangeAspect="1"/>
          </p:cNvPicPr>
          <p:nvPr/>
        </p:nvPicPr>
        <p:blipFill>
          <a:blip r:embed="rId2" cstate="print"/>
          <a:stretch>
            <a:fillRect/>
          </a:stretch>
        </p:blipFill>
        <p:spPr>
          <a:xfrm>
            <a:off x="642910" y="3071810"/>
            <a:ext cx="4772025" cy="2705100"/>
          </a:xfrm>
          <a:prstGeom prst="rect">
            <a:avLst/>
          </a:prstGeom>
        </p:spPr>
      </p:pic>
      <p:cxnSp>
        <p:nvCxnSpPr>
          <p:cNvPr id="9" name="Connecteur droit 8"/>
          <p:cNvCxnSpPr/>
          <p:nvPr/>
        </p:nvCxnSpPr>
        <p:spPr>
          <a:xfrm flipV="1">
            <a:off x="2857488" y="2714620"/>
            <a:ext cx="4071966" cy="642942"/>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0" name="Rectangle à coins arrondis 9"/>
          <p:cNvSpPr/>
          <p:nvPr/>
        </p:nvSpPr>
        <p:spPr>
          <a:xfrm>
            <a:off x="6715140" y="2500306"/>
            <a:ext cx="1581326" cy="1500198"/>
          </a:xfrm>
          <a:prstGeom prst="roundRect">
            <a:avLst>
              <a:gd name="adj" fmla="val 4854"/>
            </a:avLst>
          </a:prstGeom>
          <a:gradFill flip="none" rotWithShape="1">
            <a:gsLst>
              <a:gs pos="0">
                <a:schemeClr val="tx1">
                  <a:lumMod val="65000"/>
                  <a:lumOff val="35000"/>
                  <a:shade val="30000"/>
                  <a:satMod val="115000"/>
                </a:schemeClr>
              </a:gs>
              <a:gs pos="50000">
                <a:schemeClr val="tx1">
                  <a:lumMod val="65000"/>
                  <a:lumOff val="35000"/>
                  <a:shade val="67500"/>
                  <a:satMod val="115000"/>
                </a:schemeClr>
              </a:gs>
              <a:gs pos="100000">
                <a:schemeClr val="tx1">
                  <a:lumMod val="65000"/>
                  <a:lumOff val="35000"/>
                  <a:shade val="100000"/>
                  <a:satMod val="115000"/>
                </a:schemeClr>
              </a:gs>
            </a:gsLst>
            <a:lin ang="16200000" scaled="1"/>
            <a:tileRect/>
          </a:gradFill>
          <a:ln>
            <a:noFill/>
          </a:ln>
          <a:effectLst>
            <a:outerShdw blurRad="254000" dist="101600" dir="4440000" algn="t" rotWithShape="0">
              <a:prstClr val="black">
                <a:alpha val="56000"/>
              </a:prstClr>
            </a:outerShdw>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fr-FR" sz="1000" dirty="0" smtClean="0">
                <a:latin typeface="HelveticaNeueLT Pro 85 Hv" pitchFamily="34" charset="0"/>
              </a:rPr>
              <a:t>REPOSITORIES</a:t>
            </a:r>
          </a:p>
          <a:p>
            <a:endParaRPr lang="fr-FR" sz="700" dirty="0" smtClean="0">
              <a:latin typeface="HelveticaNeueLT Pro 45 Lt" pitchFamily="34" charset="0"/>
            </a:endParaRPr>
          </a:p>
          <a:p>
            <a:pPr algn="ctr"/>
            <a:r>
              <a:rPr lang="fr-FR" sz="1000" dirty="0" smtClean="0">
                <a:latin typeface="HelveticaNeueLT Pro 45 Lt" pitchFamily="34" charset="0"/>
              </a:rPr>
              <a:t>Si votre dépendances n’est pas enregistré dans « </a:t>
            </a:r>
            <a:r>
              <a:rPr lang="fr-FR" sz="1000" dirty="0" err="1" smtClean="0">
                <a:latin typeface="HelveticaNeueLT Pro 45 Lt" pitchFamily="34" charset="0"/>
              </a:rPr>
              <a:t>packagist</a:t>
            </a:r>
            <a:r>
              <a:rPr lang="fr-FR" sz="1000" dirty="0" smtClean="0">
                <a:latin typeface="HelveticaNeueLT Pro 45 Lt" pitchFamily="34" charset="0"/>
              </a:rPr>
              <a:t> ».</a:t>
            </a:r>
          </a:p>
          <a:p>
            <a:pPr algn="ctr"/>
            <a:r>
              <a:rPr lang="fr-FR" sz="1000" dirty="0" smtClean="0">
                <a:latin typeface="HelveticaNeueLT Pro 45 Lt" pitchFamily="34" charset="0"/>
              </a:rPr>
              <a:t>Alors il faut préciser ou composer va devoir chercher les dépendances.</a:t>
            </a:r>
            <a:endParaRPr lang="fr-FR" sz="1000" dirty="0">
              <a:latin typeface="HelveticaNeueLT Pro 45 Lt" pitchFamily="34" charset="0"/>
            </a:endParaRPr>
          </a:p>
        </p:txBody>
      </p:sp>
      <p:cxnSp>
        <p:nvCxnSpPr>
          <p:cNvPr id="16" name="Connecteur droit 15"/>
          <p:cNvCxnSpPr/>
          <p:nvPr/>
        </p:nvCxnSpPr>
        <p:spPr>
          <a:xfrm>
            <a:off x="3500430" y="5072074"/>
            <a:ext cx="3357586" cy="500066"/>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8" name="Rectangle à coins arrondis 17"/>
          <p:cNvSpPr/>
          <p:nvPr/>
        </p:nvSpPr>
        <p:spPr>
          <a:xfrm>
            <a:off x="6715140" y="4572008"/>
            <a:ext cx="1581326" cy="1071570"/>
          </a:xfrm>
          <a:prstGeom prst="roundRect">
            <a:avLst>
              <a:gd name="adj" fmla="val 4854"/>
            </a:avLst>
          </a:prstGeom>
          <a:gradFill flip="none" rotWithShape="1">
            <a:gsLst>
              <a:gs pos="0">
                <a:schemeClr val="tx1">
                  <a:lumMod val="65000"/>
                  <a:lumOff val="35000"/>
                  <a:shade val="30000"/>
                  <a:satMod val="115000"/>
                </a:schemeClr>
              </a:gs>
              <a:gs pos="50000">
                <a:schemeClr val="tx1">
                  <a:lumMod val="65000"/>
                  <a:lumOff val="35000"/>
                  <a:shade val="67500"/>
                  <a:satMod val="115000"/>
                </a:schemeClr>
              </a:gs>
              <a:gs pos="100000">
                <a:schemeClr val="tx1">
                  <a:lumMod val="65000"/>
                  <a:lumOff val="35000"/>
                  <a:shade val="100000"/>
                  <a:satMod val="115000"/>
                </a:schemeClr>
              </a:gs>
            </a:gsLst>
            <a:lin ang="16200000" scaled="1"/>
            <a:tileRect/>
          </a:gradFill>
          <a:ln>
            <a:noFill/>
          </a:ln>
          <a:effectLst>
            <a:outerShdw blurRad="254000" dist="101600" dir="4440000" algn="t" rotWithShape="0">
              <a:prstClr val="black">
                <a:alpha val="56000"/>
              </a:prstClr>
            </a:outerShdw>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fr-FR" sz="1000" dirty="0" smtClean="0">
                <a:latin typeface="HelveticaNeueLT Pro 85 Hv" pitchFamily="34" charset="0"/>
              </a:rPr>
              <a:t>REQUIRE</a:t>
            </a:r>
          </a:p>
          <a:p>
            <a:endParaRPr lang="fr-FR" sz="700" dirty="0" smtClean="0">
              <a:latin typeface="HelveticaNeueLT Pro 45 Lt" pitchFamily="34" charset="0"/>
            </a:endParaRPr>
          </a:p>
          <a:p>
            <a:pPr algn="ctr"/>
            <a:r>
              <a:rPr lang="fr-FR" sz="1000" dirty="0" smtClean="0">
                <a:latin typeface="HelveticaNeueLT Pro 45 Lt" pitchFamily="34" charset="0"/>
              </a:rPr>
              <a:t>Ici, on précise les dépendances requises.</a:t>
            </a:r>
          </a:p>
          <a:p>
            <a:pPr algn="ctr"/>
            <a:r>
              <a:rPr lang="fr-FR" sz="1000" dirty="0" smtClean="0">
                <a:latin typeface="HelveticaNeueLT Pro 45 Lt" pitchFamily="34" charset="0"/>
              </a:rPr>
              <a:t>Par défaut « </a:t>
            </a:r>
            <a:r>
              <a:rPr lang="fr-FR" sz="1000" dirty="0" err="1" smtClean="0">
                <a:latin typeface="HelveticaNeueLT Pro 45 Lt" pitchFamily="34" charset="0"/>
              </a:rPr>
              <a:t>elixir</a:t>
            </a:r>
            <a:r>
              <a:rPr lang="fr-FR" sz="1000" dirty="0" smtClean="0">
                <a:latin typeface="HelveticaNeueLT Pro 45 Lt" pitchFamily="34" charset="0"/>
              </a:rPr>
              <a:t> » et « </a:t>
            </a:r>
            <a:r>
              <a:rPr lang="fr-FR" sz="1000" dirty="0" err="1" smtClean="0">
                <a:latin typeface="HelveticaNeueLT Pro 45 Lt" pitchFamily="34" charset="0"/>
              </a:rPr>
              <a:t>symfony</a:t>
            </a:r>
            <a:r>
              <a:rPr lang="fr-FR" sz="1000" dirty="0" smtClean="0">
                <a:latin typeface="HelveticaNeueLT Pro 45 Lt" pitchFamily="34" charset="0"/>
              </a:rPr>
              <a:t>/console »</a:t>
            </a:r>
            <a:endParaRPr lang="fr-FR" sz="1000" dirty="0">
              <a:latin typeface="HelveticaNeueLT Pro 45 Lt" pitchFamily="34"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Installation via composer </a:t>
            </a:r>
            <a:r>
              <a:rPr lang="fr-FR" sz="2000" dirty="0" smtClean="0"/>
              <a:t>2/2</a:t>
            </a:r>
            <a:endParaRPr lang="fr-FR" dirty="0"/>
          </a:p>
        </p:txBody>
      </p:sp>
      <p:sp>
        <p:nvSpPr>
          <p:cNvPr id="4" name="Espace réservé de la date 3"/>
          <p:cNvSpPr>
            <a:spLocks noGrp="1"/>
          </p:cNvSpPr>
          <p:nvPr>
            <p:ph type="dt" sz="half" idx="10"/>
          </p:nvPr>
        </p:nvSpPr>
        <p:spPr/>
        <p:txBody>
          <a:bodyPr/>
          <a:lstStyle/>
          <a:p>
            <a:fld id="{102501EB-CB1D-4676-84AB-AFB78933EC7B}" type="datetime1">
              <a:rPr lang="fr-FR" smtClean="0"/>
              <a:pPr/>
              <a:t>15/04/2014</a:t>
            </a:fld>
            <a:endParaRPr lang="fr-FR"/>
          </a:p>
        </p:txBody>
      </p:sp>
      <p:sp>
        <p:nvSpPr>
          <p:cNvPr id="6" name="Espace réservé du numéro de diapositive 5"/>
          <p:cNvSpPr>
            <a:spLocks noGrp="1"/>
          </p:cNvSpPr>
          <p:nvPr>
            <p:ph type="sldNum" sz="quarter" idx="12"/>
          </p:nvPr>
        </p:nvSpPr>
        <p:spPr/>
        <p:txBody>
          <a:bodyPr/>
          <a:lstStyle/>
          <a:p>
            <a:fld id="{3C58F5FD-E7BB-4E8A-AC08-B8E371E51E7F}" type="slidenum">
              <a:rPr lang="fr-FR" smtClean="0"/>
              <a:pPr/>
              <a:t>7</a:t>
            </a:fld>
            <a:endParaRPr lang="fr-FR"/>
          </a:p>
        </p:txBody>
      </p:sp>
      <p:pic>
        <p:nvPicPr>
          <p:cNvPr id="9" name="Espace réservé du contenu 8" descr="composer-console.jpg"/>
          <p:cNvPicPr>
            <a:picLocks noGrp="1" noChangeAspect="1"/>
          </p:cNvPicPr>
          <p:nvPr>
            <p:ph idx="1"/>
          </p:nvPr>
        </p:nvPicPr>
        <p:blipFill>
          <a:blip r:embed="rId2" cstate="print"/>
          <a:stretch>
            <a:fillRect/>
          </a:stretch>
        </p:blipFill>
        <p:spPr>
          <a:xfrm>
            <a:off x="2071670" y="3143248"/>
            <a:ext cx="4929222" cy="2649037"/>
          </a:xfrm>
        </p:spPr>
      </p:pic>
      <p:sp>
        <p:nvSpPr>
          <p:cNvPr id="10" name="Espace réservé du contenu 2"/>
          <p:cNvSpPr txBox="1">
            <a:spLocks/>
          </p:cNvSpPr>
          <p:nvPr/>
        </p:nvSpPr>
        <p:spPr>
          <a:xfrm>
            <a:off x="611560" y="1700808"/>
            <a:ext cx="8075240" cy="4425355"/>
          </a:xfrm>
          <a:prstGeom prst="rect">
            <a:avLst/>
          </a:prstGeom>
        </p:spPr>
        <p:txBody>
          <a:bodyPr vert="horz" lIns="91440" tIns="45720" rIns="91440" bIns="45720" rtlCol="0">
            <a:normAutofit/>
          </a:bodyPr>
          <a:lstStyle/>
          <a:p>
            <a:pPr marL="0" marR="0" lvl="0" indent="12700" defTabSz="914400" rtl="0" eaLnBrk="1" fontAlgn="auto" latinLnBrk="0" hangingPunct="1">
              <a:lnSpc>
                <a:spcPct val="80000"/>
              </a:lnSpc>
              <a:spcBef>
                <a:spcPct val="20000"/>
              </a:spcBef>
              <a:spcAft>
                <a:spcPts val="0"/>
              </a:spcAft>
              <a:buClr>
                <a:schemeClr val="bg1"/>
              </a:buClr>
              <a:buSzTx/>
              <a:buFont typeface="Arial" pitchFamily="34" charset="0"/>
              <a:buNone/>
              <a:tabLst/>
              <a:defRPr/>
            </a:pPr>
            <a:r>
              <a:rPr kumimoji="0" lang="fr-FR" sz="1800" b="0" i="0" u="none" strike="noStrike" kern="1200" cap="none" spc="0" normalizeH="0" baseline="0" noProof="0" dirty="0" smtClean="0">
                <a:ln>
                  <a:noFill/>
                </a:ln>
                <a:solidFill>
                  <a:srgbClr val="FF6600"/>
                </a:solidFill>
                <a:effectLst/>
                <a:uLnTx/>
                <a:uFillTx/>
                <a:latin typeface="Kozuka Gothic Pro L" pitchFamily="34" charset="-128"/>
                <a:ea typeface="Kozuka Gothic Pro L" pitchFamily="34" charset="-128"/>
                <a:cs typeface="+mn-cs"/>
              </a:rPr>
              <a:t>Il suffit</a:t>
            </a:r>
            <a:r>
              <a:rPr kumimoji="0" lang="fr-FR" sz="1800" b="0" i="0" u="none" strike="noStrike" kern="1200" cap="none" spc="0" normalizeH="0" noProof="0" dirty="0" smtClean="0">
                <a:ln>
                  <a:noFill/>
                </a:ln>
                <a:solidFill>
                  <a:srgbClr val="FF6600"/>
                </a:solidFill>
                <a:effectLst/>
                <a:uLnTx/>
                <a:uFillTx/>
                <a:latin typeface="Kozuka Gothic Pro L" pitchFamily="34" charset="-128"/>
                <a:ea typeface="Kozuka Gothic Pro L" pitchFamily="34" charset="-128"/>
                <a:cs typeface="+mn-cs"/>
              </a:rPr>
              <a:t> maintenant d’ouvrir une console à la racine de votre application et de lancer la commande suivante :</a:t>
            </a:r>
            <a:endParaRPr lang="fr-FR" dirty="0" smtClean="0">
              <a:solidFill>
                <a:srgbClr val="FF6600"/>
              </a:solidFill>
              <a:latin typeface="Kozuka Gothic Pro L" pitchFamily="34" charset="-128"/>
              <a:ea typeface="Kozuka Gothic Pro L" pitchFamily="34" charset="-128"/>
            </a:endParaRPr>
          </a:p>
          <a:p>
            <a:pPr marL="0" marR="0" lvl="0" indent="12700" defTabSz="914400" rtl="0" eaLnBrk="1" fontAlgn="auto" latinLnBrk="0" hangingPunct="1">
              <a:lnSpc>
                <a:spcPct val="80000"/>
              </a:lnSpc>
              <a:spcBef>
                <a:spcPct val="20000"/>
              </a:spcBef>
              <a:spcAft>
                <a:spcPts val="0"/>
              </a:spcAft>
              <a:buClr>
                <a:schemeClr val="bg1"/>
              </a:buClr>
              <a:buSzTx/>
              <a:buFont typeface="Arial" pitchFamily="34" charset="0"/>
              <a:buNone/>
              <a:tabLst/>
              <a:defRPr/>
            </a:pPr>
            <a:endParaRPr kumimoji="0" lang="fr-FR" sz="1800" b="0" i="0" u="none" strike="noStrike" kern="1200" cap="none" spc="0" normalizeH="0" baseline="0" noProof="0" dirty="0" smtClean="0">
              <a:ln>
                <a:noFill/>
              </a:ln>
              <a:solidFill>
                <a:srgbClr val="FF6600"/>
              </a:solidFill>
              <a:effectLst/>
              <a:uLnTx/>
              <a:uFillTx/>
              <a:latin typeface="Kozuka Gothic Pro L" pitchFamily="34" charset="-128"/>
              <a:ea typeface="Kozuka Gothic Pro L" pitchFamily="34" charset="-128"/>
              <a:cs typeface="+mn-cs"/>
            </a:endParaRPr>
          </a:p>
          <a:p>
            <a:pPr lvl="0" indent="12700">
              <a:lnSpc>
                <a:spcPct val="80000"/>
              </a:lnSpc>
              <a:spcBef>
                <a:spcPct val="20000"/>
              </a:spcBef>
              <a:buClr>
                <a:schemeClr val="bg1"/>
              </a:buClr>
              <a:defRPr/>
            </a:pPr>
            <a:r>
              <a:rPr lang="fr-FR" sz="1600" dirty="0" smtClean="0">
                <a:solidFill>
                  <a:schemeClr val="bg1"/>
                </a:solidFill>
                <a:latin typeface="Kozuka Gothic Pro L" pitchFamily="34" charset="-128"/>
                <a:ea typeface="Kozuka Gothic Pro L" pitchFamily="34" charset="-128"/>
              </a:rPr>
              <a:t>Nb : la variable d’environnement « GIT » est nécessaire au téléchargement d’un projet sur </a:t>
            </a:r>
            <a:r>
              <a:rPr lang="fr-FR" sz="1600" dirty="0" err="1" smtClean="0">
                <a:solidFill>
                  <a:schemeClr val="bg1"/>
                </a:solidFill>
                <a:latin typeface="Kozuka Gothic Pro L" pitchFamily="34" charset="-128"/>
                <a:ea typeface="Kozuka Gothic Pro L" pitchFamily="34" charset="-128"/>
              </a:rPr>
              <a:t>Github</a:t>
            </a:r>
            <a:r>
              <a:rPr lang="fr-FR" sz="1600" dirty="0" smtClean="0">
                <a:solidFill>
                  <a:schemeClr val="bg1"/>
                </a:solidFill>
                <a:latin typeface="Kozuka Gothic Pro L" pitchFamily="34" charset="-128"/>
                <a:ea typeface="Kozuka Gothic Pro L" pitchFamily="34" charset="-128"/>
              </a:rPr>
              <a:t>.</a:t>
            </a:r>
          </a:p>
          <a:p>
            <a:pPr marL="0" marR="0" lvl="0" indent="12700" defTabSz="914400" rtl="0" eaLnBrk="1" fontAlgn="auto" latinLnBrk="0" hangingPunct="1">
              <a:lnSpc>
                <a:spcPct val="80000"/>
              </a:lnSpc>
              <a:spcBef>
                <a:spcPct val="20000"/>
              </a:spcBef>
              <a:spcAft>
                <a:spcPts val="0"/>
              </a:spcAft>
              <a:buClr>
                <a:schemeClr val="bg1"/>
              </a:buClr>
              <a:buSzTx/>
              <a:buFont typeface="Arial" pitchFamily="34" charset="0"/>
              <a:buNone/>
              <a:tabLst/>
              <a:defRPr/>
            </a:pPr>
            <a:endParaRPr kumimoji="0" lang="fr-FR" sz="1800" b="0" i="0" u="none" strike="noStrike" kern="1200" cap="none" spc="0" normalizeH="0" baseline="0" noProof="0" dirty="0">
              <a:ln>
                <a:noFill/>
              </a:ln>
              <a:solidFill>
                <a:srgbClr val="FF6600"/>
              </a:solidFill>
              <a:effectLst/>
              <a:uLnTx/>
              <a:uFillTx/>
              <a:latin typeface="Kozuka Gothic Pro L" pitchFamily="34" charset="-128"/>
              <a:ea typeface="Kozuka Gothic Pro L" pitchFamily="34" charset="-128"/>
              <a:cs typeface="+mn-cs"/>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C’est tout !</a:t>
            </a:r>
            <a:endParaRPr lang="fr-FR" dirty="0"/>
          </a:p>
        </p:txBody>
      </p:sp>
      <p:sp>
        <p:nvSpPr>
          <p:cNvPr id="4" name="Espace réservé de la date 3"/>
          <p:cNvSpPr>
            <a:spLocks noGrp="1"/>
          </p:cNvSpPr>
          <p:nvPr>
            <p:ph type="dt" sz="half" idx="10"/>
          </p:nvPr>
        </p:nvSpPr>
        <p:spPr/>
        <p:txBody>
          <a:bodyPr/>
          <a:lstStyle/>
          <a:p>
            <a:fld id="{102501EB-CB1D-4676-84AB-AFB78933EC7B}" type="datetime1">
              <a:rPr lang="fr-FR" smtClean="0"/>
              <a:pPr/>
              <a:t>15/04/2014</a:t>
            </a:fld>
            <a:endParaRPr lang="fr-FR"/>
          </a:p>
        </p:txBody>
      </p:sp>
      <p:sp>
        <p:nvSpPr>
          <p:cNvPr id="6" name="Espace réservé du numéro de diapositive 5"/>
          <p:cNvSpPr>
            <a:spLocks noGrp="1"/>
          </p:cNvSpPr>
          <p:nvPr>
            <p:ph type="sldNum" sz="quarter" idx="12"/>
          </p:nvPr>
        </p:nvSpPr>
        <p:spPr/>
        <p:txBody>
          <a:bodyPr/>
          <a:lstStyle/>
          <a:p>
            <a:fld id="{3C58F5FD-E7BB-4E8A-AC08-B8E371E51E7F}" type="slidenum">
              <a:rPr lang="fr-FR" smtClean="0"/>
              <a:pPr/>
              <a:t>8</a:t>
            </a:fld>
            <a:endParaRPr lang="fr-FR"/>
          </a:p>
        </p:txBody>
      </p:sp>
      <p:sp>
        <p:nvSpPr>
          <p:cNvPr id="9" name="Espace réservé du contenu 2"/>
          <p:cNvSpPr txBox="1">
            <a:spLocks/>
          </p:cNvSpPr>
          <p:nvPr/>
        </p:nvSpPr>
        <p:spPr>
          <a:xfrm>
            <a:off x="611560" y="1700808"/>
            <a:ext cx="8075240" cy="4425355"/>
          </a:xfrm>
          <a:prstGeom prst="rect">
            <a:avLst/>
          </a:prstGeom>
        </p:spPr>
        <p:txBody>
          <a:bodyPr vert="horz" lIns="91440" tIns="45720" rIns="91440" bIns="45720" rtlCol="0">
            <a:normAutofit/>
          </a:bodyPr>
          <a:lstStyle/>
          <a:p>
            <a:pPr marL="0" marR="0" lvl="0" indent="12700" algn="ctr" defTabSz="914400" rtl="0" eaLnBrk="1" fontAlgn="auto" latinLnBrk="0" hangingPunct="1">
              <a:lnSpc>
                <a:spcPct val="80000"/>
              </a:lnSpc>
              <a:spcBef>
                <a:spcPct val="20000"/>
              </a:spcBef>
              <a:spcAft>
                <a:spcPts val="0"/>
              </a:spcAft>
              <a:buClr>
                <a:schemeClr val="bg1"/>
              </a:buClr>
              <a:buSzTx/>
              <a:buFont typeface="Arial" pitchFamily="34" charset="0"/>
              <a:buNone/>
              <a:tabLst/>
              <a:defRPr/>
            </a:pPr>
            <a:r>
              <a:rPr lang="fr-FR" dirty="0" smtClean="0">
                <a:solidFill>
                  <a:srgbClr val="FF6600"/>
                </a:solidFill>
                <a:latin typeface="Kozuka Gothic Pro L" pitchFamily="34" charset="-128"/>
                <a:ea typeface="Kozuka Gothic Pro L" pitchFamily="34" charset="-128"/>
              </a:rPr>
              <a:t>Si tout s’est bien passé, vous arriverez sur la page d’accueil.</a:t>
            </a:r>
          </a:p>
          <a:p>
            <a:pPr marL="0" marR="0" lvl="0" indent="12700" algn="ctr" defTabSz="914400" rtl="0" eaLnBrk="1" fontAlgn="auto" latinLnBrk="0" hangingPunct="1">
              <a:lnSpc>
                <a:spcPct val="80000"/>
              </a:lnSpc>
              <a:spcBef>
                <a:spcPct val="20000"/>
              </a:spcBef>
              <a:spcAft>
                <a:spcPts val="0"/>
              </a:spcAft>
              <a:buClr>
                <a:schemeClr val="bg1"/>
              </a:buClr>
              <a:buSzTx/>
              <a:buFont typeface="Arial" pitchFamily="34" charset="0"/>
              <a:buNone/>
              <a:tabLst/>
              <a:defRPr/>
            </a:pPr>
            <a:endParaRPr lang="fr-FR" dirty="0" smtClean="0">
              <a:solidFill>
                <a:srgbClr val="FF6600"/>
              </a:solidFill>
              <a:latin typeface="Kozuka Gothic Pro L" pitchFamily="34" charset="-128"/>
              <a:ea typeface="Kozuka Gothic Pro L" pitchFamily="34" charset="-128"/>
            </a:endParaRPr>
          </a:p>
          <a:p>
            <a:pPr marL="0" marR="0" lvl="0" indent="12700" defTabSz="914400" rtl="0" eaLnBrk="1" fontAlgn="auto" latinLnBrk="0" hangingPunct="1">
              <a:lnSpc>
                <a:spcPct val="80000"/>
              </a:lnSpc>
              <a:spcBef>
                <a:spcPct val="20000"/>
              </a:spcBef>
              <a:spcAft>
                <a:spcPts val="0"/>
              </a:spcAft>
              <a:buClr>
                <a:schemeClr val="bg1"/>
              </a:buClr>
              <a:buSzTx/>
              <a:buFont typeface="Arial" pitchFamily="34" charset="0"/>
              <a:buNone/>
              <a:tabLst/>
              <a:defRPr/>
            </a:pPr>
            <a:r>
              <a:rPr kumimoji="0" lang="fr-FR" sz="1600" b="0" i="0" u="none" strike="noStrike" kern="1200" cap="none" spc="0" normalizeH="0" baseline="0" noProof="0" dirty="0" smtClean="0">
                <a:ln>
                  <a:noFill/>
                </a:ln>
                <a:solidFill>
                  <a:schemeClr val="bg1"/>
                </a:solidFill>
                <a:effectLst/>
                <a:uLnTx/>
                <a:uFillTx/>
                <a:latin typeface="Kozuka Gothic Pro L" pitchFamily="34" charset="-128"/>
                <a:ea typeface="Kozuka Gothic Pro L" pitchFamily="34" charset="-128"/>
                <a:cs typeface="+mn-cs"/>
              </a:rPr>
              <a:t>Cette</a:t>
            </a:r>
            <a:r>
              <a:rPr kumimoji="0" lang="fr-FR" sz="1600" b="0" i="0" u="none" strike="noStrike" kern="1200" cap="none" spc="0" normalizeH="0" noProof="0" dirty="0" smtClean="0">
                <a:ln>
                  <a:noFill/>
                </a:ln>
                <a:solidFill>
                  <a:schemeClr val="bg1"/>
                </a:solidFill>
                <a:effectLst/>
                <a:uLnTx/>
                <a:uFillTx/>
                <a:latin typeface="Kozuka Gothic Pro L" pitchFamily="34" charset="-128"/>
                <a:ea typeface="Kozuka Gothic Pro L" pitchFamily="34" charset="-128"/>
                <a:cs typeface="+mn-cs"/>
              </a:rPr>
              <a:t> page vous donnes quelques informations sur ce qu</a:t>
            </a:r>
            <a:r>
              <a:rPr lang="fr-FR" sz="1600" noProof="0" dirty="0" smtClean="0">
                <a:solidFill>
                  <a:schemeClr val="bg1"/>
                </a:solidFill>
                <a:latin typeface="Kozuka Gothic Pro L" pitchFamily="34" charset="-128"/>
                <a:ea typeface="Kozuka Gothic Pro L" pitchFamily="34" charset="-128"/>
              </a:rPr>
              <a:t>’</a:t>
            </a:r>
            <a:r>
              <a:rPr lang="fr-FR" sz="1600" dirty="0" smtClean="0">
                <a:solidFill>
                  <a:schemeClr val="bg1"/>
                </a:solidFill>
                <a:latin typeface="Kozuka Gothic Pro L" pitchFamily="34" charset="-128"/>
                <a:ea typeface="Kozuka Gothic Pro L" pitchFamily="34" charset="-128"/>
              </a:rPr>
              <a:t>il vous reste à configurer </a:t>
            </a:r>
          </a:p>
          <a:p>
            <a:pPr marL="0" marR="0" lvl="0" indent="12700" defTabSz="914400" rtl="0" eaLnBrk="1" fontAlgn="auto" latinLnBrk="0" hangingPunct="1">
              <a:lnSpc>
                <a:spcPct val="80000"/>
              </a:lnSpc>
              <a:spcBef>
                <a:spcPct val="20000"/>
              </a:spcBef>
              <a:spcAft>
                <a:spcPts val="0"/>
              </a:spcAft>
              <a:buClr>
                <a:schemeClr val="bg1"/>
              </a:buClr>
              <a:buSzTx/>
              <a:buFont typeface="Arial" pitchFamily="34" charset="0"/>
              <a:buNone/>
              <a:tabLst/>
              <a:defRPr/>
            </a:pPr>
            <a:r>
              <a:rPr lang="fr-FR" sz="1600" dirty="0" smtClean="0">
                <a:solidFill>
                  <a:schemeClr val="bg1"/>
                </a:solidFill>
                <a:latin typeface="Kozuka Gothic Pro L" pitchFamily="34" charset="-128"/>
                <a:ea typeface="Kozuka Gothic Pro L" pitchFamily="34" charset="-128"/>
              </a:rPr>
              <a:t>(tel que le fichier config.xml afin de redéfinir l’url de base, la connexion à la base de données, le nom de la session, etc.).</a:t>
            </a:r>
          </a:p>
          <a:p>
            <a:pPr marL="0" marR="0" lvl="0" indent="12700" defTabSz="914400" rtl="0" eaLnBrk="1" fontAlgn="auto" latinLnBrk="0" hangingPunct="1">
              <a:lnSpc>
                <a:spcPct val="80000"/>
              </a:lnSpc>
              <a:spcBef>
                <a:spcPct val="20000"/>
              </a:spcBef>
              <a:spcAft>
                <a:spcPts val="0"/>
              </a:spcAft>
              <a:buClr>
                <a:schemeClr val="bg1"/>
              </a:buClr>
              <a:buSzTx/>
              <a:buFont typeface="Arial" pitchFamily="34" charset="0"/>
              <a:buNone/>
              <a:tabLst/>
              <a:defRPr/>
            </a:pPr>
            <a:endParaRPr kumimoji="0" lang="fr-FR" sz="1600" b="0" i="0" u="none" strike="noStrike" kern="1200" cap="none" spc="0" normalizeH="0" baseline="0" noProof="0" dirty="0" smtClean="0">
              <a:ln>
                <a:noFill/>
              </a:ln>
              <a:solidFill>
                <a:schemeClr val="bg1"/>
              </a:solidFill>
              <a:effectLst/>
              <a:uLnTx/>
              <a:uFillTx/>
              <a:latin typeface="Kozuka Gothic Pro L" pitchFamily="34" charset="-128"/>
              <a:ea typeface="Kozuka Gothic Pro L" pitchFamily="34" charset="-128"/>
              <a:cs typeface="+mn-cs"/>
            </a:endParaRPr>
          </a:p>
          <a:p>
            <a:pPr marL="0" marR="0" lvl="0" indent="12700" defTabSz="914400" rtl="0" eaLnBrk="1" fontAlgn="auto" latinLnBrk="0" hangingPunct="1">
              <a:lnSpc>
                <a:spcPct val="80000"/>
              </a:lnSpc>
              <a:spcBef>
                <a:spcPct val="20000"/>
              </a:spcBef>
              <a:spcAft>
                <a:spcPts val="0"/>
              </a:spcAft>
              <a:buClr>
                <a:schemeClr val="bg1"/>
              </a:buClr>
              <a:buSzTx/>
              <a:buFont typeface="Arial" pitchFamily="34" charset="0"/>
              <a:buNone/>
              <a:tabLst/>
              <a:defRPr/>
            </a:pPr>
            <a:r>
              <a:rPr lang="fr-FR" sz="1600" dirty="0" smtClean="0">
                <a:solidFill>
                  <a:schemeClr val="bg1"/>
                </a:solidFill>
                <a:latin typeface="Kozuka Gothic Pro L" pitchFamily="34" charset="-128"/>
                <a:ea typeface="Kozuka Gothic Pro L" pitchFamily="34" charset="-128"/>
              </a:rPr>
              <a:t>Un lien vous propose aussi de tester la configuration serveur, prendre le temps de vérifier votre environnement vous évitera bien des déboires.</a:t>
            </a:r>
            <a:endParaRPr kumimoji="0" lang="fr-FR" sz="1600" b="0" i="0" u="none" strike="noStrike" kern="1200" cap="none" spc="0" normalizeH="0" baseline="0" noProof="0" dirty="0">
              <a:ln>
                <a:noFill/>
              </a:ln>
              <a:solidFill>
                <a:schemeClr val="bg1"/>
              </a:solidFill>
              <a:effectLst/>
              <a:uLnTx/>
              <a:uFillTx/>
              <a:latin typeface="Kozuka Gothic Pro L" pitchFamily="34" charset="-128"/>
              <a:ea typeface="Kozuka Gothic Pro L" pitchFamily="34" charset="-128"/>
              <a:cs typeface="+mn-cs"/>
            </a:endParaRPr>
          </a:p>
        </p:txBody>
      </p:sp>
      <p:pic>
        <p:nvPicPr>
          <p:cNvPr id="11" name="Espace réservé du contenu 6" descr="welcome.jpg"/>
          <p:cNvPicPr>
            <a:picLocks noChangeAspect="1"/>
          </p:cNvPicPr>
          <p:nvPr/>
        </p:nvPicPr>
        <p:blipFill>
          <a:blip r:embed="rId2" cstate="print"/>
          <a:stretch>
            <a:fillRect/>
          </a:stretch>
        </p:blipFill>
        <p:spPr>
          <a:xfrm>
            <a:off x="1000100" y="3951289"/>
            <a:ext cx="3500462" cy="2192355"/>
          </a:xfrm>
          <a:prstGeom prst="rect">
            <a:avLst/>
          </a:prstGeom>
        </p:spPr>
      </p:pic>
      <p:pic>
        <p:nvPicPr>
          <p:cNvPr id="12" name="Espace réservé du contenu 6" descr="welcome.jpg"/>
          <p:cNvPicPr>
            <a:picLocks noChangeAspect="1"/>
          </p:cNvPicPr>
          <p:nvPr/>
        </p:nvPicPr>
        <p:blipFill>
          <a:blip r:embed="rId3" cstate="print"/>
          <a:stretch>
            <a:fillRect/>
          </a:stretch>
        </p:blipFill>
        <p:spPr>
          <a:xfrm>
            <a:off x="4714877" y="3951289"/>
            <a:ext cx="3500460" cy="219235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i="1" dirty="0" smtClean="0"/>
              <a:t>Les fondamentaux</a:t>
            </a:r>
            <a:r>
              <a:rPr lang="fr-FR" dirty="0" smtClean="0"/>
              <a:t> </a:t>
            </a:r>
            <a:r>
              <a:rPr lang="fr-FR" sz="2000" dirty="0" smtClean="0"/>
              <a:t>1/2</a:t>
            </a:r>
            <a:endParaRPr lang="fr-FR" sz="2000" i="1" dirty="0"/>
          </a:p>
        </p:txBody>
      </p:sp>
      <p:sp>
        <p:nvSpPr>
          <p:cNvPr id="3" name="Espace réservé du contenu 2"/>
          <p:cNvSpPr>
            <a:spLocks noGrp="1"/>
          </p:cNvSpPr>
          <p:nvPr>
            <p:ph idx="1"/>
          </p:nvPr>
        </p:nvSpPr>
        <p:spPr/>
        <p:txBody>
          <a:bodyPr>
            <a:normAutofit lnSpcReduction="10000"/>
          </a:bodyPr>
          <a:lstStyle/>
          <a:p>
            <a:r>
              <a:rPr lang="fr-FR" sz="1800" dirty="0" smtClean="0"/>
              <a:t>Elixir est un </a:t>
            </a:r>
            <a:r>
              <a:rPr lang="fr-FR" sz="1800" dirty="0" err="1" smtClean="0"/>
              <a:t>framework</a:t>
            </a:r>
            <a:r>
              <a:rPr lang="fr-FR" sz="1800" dirty="0" smtClean="0"/>
              <a:t> de type MVC avec comme noyau un container d’injections de dépendances.</a:t>
            </a:r>
          </a:p>
          <a:p>
            <a:endParaRPr lang="fr-FR" sz="1800" dirty="0" smtClean="0"/>
          </a:p>
          <a:p>
            <a:r>
              <a:rPr lang="fr-FR" sz="1800" dirty="0" smtClean="0">
                <a:solidFill>
                  <a:schemeClr val="bg1"/>
                </a:solidFill>
              </a:rPr>
              <a:t>Elixir se base sur la construction d’une application par modules, un module est un ensemble structuré de fichiers (PHP, CSS, JS, images, etc.) qui implémentent une fonctionnalité unique. </a:t>
            </a:r>
          </a:p>
          <a:p>
            <a:endParaRPr lang="fr-FR" sz="1800" dirty="0" smtClean="0">
              <a:solidFill>
                <a:schemeClr val="bg1"/>
              </a:solidFill>
            </a:endParaRPr>
          </a:p>
          <a:p>
            <a:r>
              <a:rPr lang="fr-FR" sz="1800" dirty="0" smtClean="0">
                <a:solidFill>
                  <a:schemeClr val="bg1"/>
                </a:solidFill>
              </a:rPr>
              <a:t>Par exemple le module « Application » (livré dans le dossier « modules » du </a:t>
            </a:r>
            <a:r>
              <a:rPr lang="fr-FR" sz="1800" dirty="0" err="1" smtClean="0">
                <a:solidFill>
                  <a:schemeClr val="bg1"/>
                </a:solidFill>
              </a:rPr>
              <a:t>framework</a:t>
            </a:r>
            <a:r>
              <a:rPr lang="fr-FR" sz="1800" dirty="0" smtClean="0">
                <a:solidFill>
                  <a:schemeClr val="bg1"/>
                </a:solidFill>
              </a:rPr>
              <a:t>) se charge du bon fonctionnement de l’application via la création des composants essentiels au bon déroulement de chaque requêtes HTTP (router, objet de configuration, redirection si erreur, création d’une session etc.).</a:t>
            </a:r>
          </a:p>
          <a:p>
            <a:endParaRPr lang="fr-FR" sz="1800" dirty="0" smtClean="0">
              <a:solidFill>
                <a:schemeClr val="bg1"/>
              </a:solidFill>
            </a:endParaRPr>
          </a:p>
          <a:p>
            <a:r>
              <a:rPr lang="fr-FR" sz="1800" dirty="0" smtClean="0">
                <a:solidFill>
                  <a:schemeClr val="bg1"/>
                </a:solidFill>
              </a:rPr>
              <a:t>Une particularité importante d’un module est que chaque module peut hériter d’un autre module. Ce qui permet de surcharger celui-ci (changement de thème, logique applicative différente pour tel ou tel contrôleur, etc.).</a:t>
            </a:r>
          </a:p>
          <a:p>
            <a:endParaRPr lang="fr-FR" sz="1800" dirty="0" smtClean="0">
              <a:solidFill>
                <a:schemeClr val="bg1"/>
              </a:solidFill>
            </a:endParaRPr>
          </a:p>
          <a:p>
            <a:r>
              <a:rPr lang="fr-FR" sz="1800" dirty="0" smtClean="0">
                <a:solidFill>
                  <a:schemeClr val="bg1"/>
                </a:solidFill>
              </a:rPr>
              <a:t>Le module « AppExtend » du squelette étend d’ailleurs le module « Application ». Ce qui permet de redéfinir au besoin </a:t>
            </a:r>
            <a:r>
              <a:rPr lang="fr-FR" sz="1800" dirty="0" smtClean="0">
                <a:solidFill>
                  <a:schemeClr val="bg1"/>
                </a:solidFill>
              </a:rPr>
              <a:t>les </a:t>
            </a:r>
            <a:r>
              <a:rPr lang="fr-FR" sz="1800" dirty="0" smtClean="0">
                <a:solidFill>
                  <a:schemeClr val="bg1"/>
                </a:solidFill>
              </a:rPr>
              <a:t>services préconfigurés.</a:t>
            </a:r>
          </a:p>
          <a:p>
            <a:endParaRPr lang="fr-FR" sz="1800" dirty="0" smtClean="0">
              <a:solidFill>
                <a:schemeClr val="bg1"/>
              </a:solidFill>
            </a:endParaRPr>
          </a:p>
          <a:p>
            <a:endParaRPr lang="fr-FR" sz="1800" dirty="0">
              <a:solidFill>
                <a:schemeClr val="bg1"/>
              </a:solidFill>
            </a:endParaRPr>
          </a:p>
        </p:txBody>
      </p:sp>
      <p:sp>
        <p:nvSpPr>
          <p:cNvPr id="4" name="Espace réservé de la date 3"/>
          <p:cNvSpPr>
            <a:spLocks noGrp="1"/>
          </p:cNvSpPr>
          <p:nvPr>
            <p:ph type="dt" sz="half" idx="10"/>
          </p:nvPr>
        </p:nvSpPr>
        <p:spPr/>
        <p:txBody>
          <a:bodyPr/>
          <a:lstStyle/>
          <a:p>
            <a:fld id="{102501EB-CB1D-4676-84AB-AFB78933EC7B}" type="datetime1">
              <a:rPr lang="fr-FR" smtClean="0"/>
              <a:pPr/>
              <a:t>15/04/2014</a:t>
            </a:fld>
            <a:endParaRPr lang="fr-FR"/>
          </a:p>
        </p:txBody>
      </p:sp>
      <p:sp>
        <p:nvSpPr>
          <p:cNvPr id="6" name="Espace réservé du numéro de diapositive 5"/>
          <p:cNvSpPr>
            <a:spLocks noGrp="1"/>
          </p:cNvSpPr>
          <p:nvPr>
            <p:ph type="sldNum" sz="quarter" idx="12"/>
          </p:nvPr>
        </p:nvSpPr>
        <p:spPr/>
        <p:txBody>
          <a:bodyPr/>
          <a:lstStyle/>
          <a:p>
            <a:fld id="{3C58F5FD-E7BB-4E8A-AC08-B8E371E51E7F}" type="slidenum">
              <a:rPr lang="fr-FR" smtClean="0"/>
              <a:pPr/>
              <a:t>9</a:t>
            </a:fld>
            <a:endParaRPr lang="fr-FR"/>
          </a:p>
        </p:txBody>
      </p:sp>
    </p:spTree>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2588</TotalTime>
  <Words>1122</Words>
  <Application>Microsoft Office PowerPoint</Application>
  <PresentationFormat>Affichage à l'écran (4:3)</PresentationFormat>
  <Paragraphs>330</Paragraphs>
  <Slides>24</Slides>
  <Notes>0</Notes>
  <HiddenSlides>0</HiddenSlides>
  <MMClips>0</MMClips>
  <ScaleCrop>false</ScaleCrop>
  <HeadingPairs>
    <vt:vector size="4" baseType="variant">
      <vt:variant>
        <vt:lpstr>Thème</vt:lpstr>
      </vt:variant>
      <vt:variant>
        <vt:i4>1</vt:i4>
      </vt:variant>
      <vt:variant>
        <vt:lpstr>Titres des diapositives</vt:lpstr>
      </vt:variant>
      <vt:variant>
        <vt:i4>24</vt:i4>
      </vt:variant>
    </vt:vector>
  </HeadingPairs>
  <TitlesOfParts>
    <vt:vector size="25" baseType="lpstr">
      <vt:lpstr>Thème Office</vt:lpstr>
      <vt:lpstr>ELIXIR PHP</vt:lpstr>
      <vt:lpstr>Sommaire</vt:lpstr>
      <vt:lpstr>Installation</vt:lpstr>
      <vt:lpstr>Arborescence</vt:lpstr>
      <vt:lpstr>Composer ? Bower ?</vt:lpstr>
      <vt:lpstr>Installation via composer 1/2</vt:lpstr>
      <vt:lpstr>Installation via composer 2/2</vt:lpstr>
      <vt:lpstr>C’est tout !</vt:lpstr>
      <vt:lpstr>Les fondamentaux 1/2</vt:lpstr>
      <vt:lpstr>Les fondamentaux 2/2</vt:lpstr>
      <vt:lpstr>Le module</vt:lpstr>
      <vt:lpstr>L’autoloading</vt:lpstr>
      <vt:lpstr>L’injection de dépendances 1/2</vt:lpstr>
      <vt:lpstr>L’injection de dépendances 2/2</vt:lpstr>
      <vt:lpstr>Les fichiers de configuration 1/2</vt:lpstr>
      <vt:lpstr>Les fichiers de configuration 2/2</vt:lpstr>
      <vt:lpstr>Les controlleurs 1/2</vt:lpstr>
      <vt:lpstr>Les controlleurs 2/2</vt:lpstr>
      <vt:lpstr>Les vues 1/3</vt:lpstr>
      <vt:lpstr>Les vues 2/3</vt:lpstr>
      <vt:lpstr>Les vues 3/3</vt:lpstr>
      <vt:lpstr>Le routage 1/2</vt:lpstr>
      <vt:lpstr>Le routage 2/2</vt:lpstr>
      <vt:lpstr>A vous de jouez !</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Diapositive 1</dc:title>
  <dc:creator>olivier</dc:creator>
  <cp:lastModifiedBy>Cédric TANGHE</cp:lastModifiedBy>
  <cp:revision>262</cp:revision>
  <dcterms:created xsi:type="dcterms:W3CDTF">2011-09-12T16:26:31Z</dcterms:created>
  <dcterms:modified xsi:type="dcterms:W3CDTF">2014-04-15T12:54:56Z</dcterms:modified>
</cp:coreProperties>
</file>